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113"/>
  </p:notesMasterIdLst>
  <p:handoutMasterIdLst>
    <p:handoutMasterId r:id="rId114"/>
  </p:handoutMasterIdLst>
  <p:sldIdLst>
    <p:sldId id="257" r:id="rId5"/>
    <p:sldId id="394" r:id="rId6"/>
    <p:sldId id="395" r:id="rId7"/>
    <p:sldId id="360" r:id="rId8"/>
    <p:sldId id="368" r:id="rId9"/>
    <p:sldId id="361" r:id="rId10"/>
    <p:sldId id="377" r:id="rId11"/>
    <p:sldId id="374" r:id="rId12"/>
    <p:sldId id="373" r:id="rId13"/>
    <p:sldId id="375" r:id="rId14"/>
    <p:sldId id="376" r:id="rId15"/>
    <p:sldId id="378" r:id="rId16"/>
    <p:sldId id="379" r:id="rId17"/>
    <p:sldId id="366" r:id="rId18"/>
    <p:sldId id="380" r:id="rId19"/>
    <p:sldId id="381" r:id="rId20"/>
    <p:sldId id="365" r:id="rId21"/>
    <p:sldId id="370" r:id="rId22"/>
    <p:sldId id="372" r:id="rId23"/>
    <p:sldId id="369" r:id="rId24"/>
    <p:sldId id="389" r:id="rId25"/>
    <p:sldId id="390" r:id="rId26"/>
    <p:sldId id="388" r:id="rId27"/>
    <p:sldId id="391" r:id="rId28"/>
    <p:sldId id="392" r:id="rId29"/>
    <p:sldId id="386" r:id="rId30"/>
    <p:sldId id="384" r:id="rId31"/>
    <p:sldId id="382" r:id="rId32"/>
    <p:sldId id="383" r:id="rId33"/>
    <p:sldId id="363" r:id="rId34"/>
    <p:sldId id="362" r:id="rId35"/>
    <p:sldId id="335" r:id="rId36"/>
    <p:sldId id="339" r:id="rId37"/>
    <p:sldId id="336" r:id="rId38"/>
    <p:sldId id="337" r:id="rId39"/>
    <p:sldId id="338" r:id="rId40"/>
    <p:sldId id="345" r:id="rId41"/>
    <p:sldId id="340" r:id="rId42"/>
    <p:sldId id="359" r:id="rId43"/>
    <p:sldId id="346" r:id="rId44"/>
    <p:sldId id="347" r:id="rId45"/>
    <p:sldId id="348" r:id="rId46"/>
    <p:sldId id="349" r:id="rId47"/>
    <p:sldId id="357" r:id="rId48"/>
    <p:sldId id="356" r:id="rId49"/>
    <p:sldId id="355" r:id="rId50"/>
    <p:sldId id="350" r:id="rId51"/>
    <p:sldId id="351" r:id="rId52"/>
    <p:sldId id="353" r:id="rId53"/>
    <p:sldId id="354" r:id="rId54"/>
    <p:sldId id="352" r:id="rId55"/>
    <p:sldId id="358" r:id="rId56"/>
    <p:sldId id="318" r:id="rId57"/>
    <p:sldId id="319" r:id="rId58"/>
    <p:sldId id="320" r:id="rId59"/>
    <p:sldId id="321" r:id="rId60"/>
    <p:sldId id="322" r:id="rId61"/>
    <p:sldId id="323" r:id="rId62"/>
    <p:sldId id="327" r:id="rId63"/>
    <p:sldId id="328" r:id="rId64"/>
    <p:sldId id="329" r:id="rId65"/>
    <p:sldId id="326" r:id="rId66"/>
    <p:sldId id="325" r:id="rId67"/>
    <p:sldId id="330" r:id="rId68"/>
    <p:sldId id="324" r:id="rId69"/>
    <p:sldId id="332" r:id="rId70"/>
    <p:sldId id="333" r:id="rId71"/>
    <p:sldId id="334" r:id="rId72"/>
    <p:sldId id="331" r:id="rId73"/>
    <p:sldId id="297" r:id="rId74"/>
    <p:sldId id="314" r:id="rId75"/>
    <p:sldId id="313" r:id="rId76"/>
    <p:sldId id="298" r:id="rId77"/>
    <p:sldId id="299" r:id="rId78"/>
    <p:sldId id="301" r:id="rId79"/>
    <p:sldId id="303" r:id="rId80"/>
    <p:sldId id="302" r:id="rId81"/>
    <p:sldId id="304" r:id="rId82"/>
    <p:sldId id="305" r:id="rId83"/>
    <p:sldId id="306" r:id="rId84"/>
    <p:sldId id="308" r:id="rId85"/>
    <p:sldId id="307" r:id="rId86"/>
    <p:sldId id="309" r:id="rId87"/>
    <p:sldId id="310" r:id="rId88"/>
    <p:sldId id="315" r:id="rId89"/>
    <p:sldId id="316" r:id="rId90"/>
    <p:sldId id="317" r:id="rId91"/>
    <p:sldId id="312" r:id="rId92"/>
    <p:sldId id="258" r:id="rId93"/>
    <p:sldId id="282" r:id="rId94"/>
    <p:sldId id="283" r:id="rId95"/>
    <p:sldId id="284" r:id="rId96"/>
    <p:sldId id="285" r:id="rId97"/>
    <p:sldId id="286" r:id="rId98"/>
    <p:sldId id="288" r:id="rId99"/>
    <p:sldId id="289" r:id="rId100"/>
    <p:sldId id="290" r:id="rId101"/>
    <p:sldId id="292" r:id="rId102"/>
    <p:sldId id="291" r:id="rId103"/>
    <p:sldId id="294" r:id="rId104"/>
    <p:sldId id="293" r:id="rId105"/>
    <p:sldId id="295" r:id="rId106"/>
    <p:sldId id="342" r:id="rId107"/>
    <p:sldId id="343" r:id="rId108"/>
    <p:sldId id="344" r:id="rId109"/>
    <p:sldId id="296" r:id="rId110"/>
    <p:sldId id="287" r:id="rId111"/>
    <p:sldId id="300"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394"/>
            <p14:sldId id="395"/>
            <p14:sldId id="360"/>
            <p14:sldId id="368"/>
            <p14:sldId id="361"/>
            <p14:sldId id="377"/>
            <p14:sldId id="374"/>
            <p14:sldId id="373"/>
            <p14:sldId id="375"/>
            <p14:sldId id="376"/>
            <p14:sldId id="378"/>
            <p14:sldId id="379"/>
            <p14:sldId id="366"/>
            <p14:sldId id="380"/>
            <p14:sldId id="381"/>
            <p14:sldId id="365"/>
            <p14:sldId id="370"/>
            <p14:sldId id="372"/>
            <p14:sldId id="369"/>
            <p14:sldId id="38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61"/>
    <a:srgbClr val="000000"/>
    <a:srgbClr val="9558B2"/>
    <a:srgbClr val="BFBFBF"/>
    <a:srgbClr val="C2A1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82" autoAdjust="0"/>
    <p:restoredTop sz="85359" autoAdjust="0"/>
  </p:normalViewPr>
  <p:slideViewPr>
    <p:cSldViewPr snapToGrid="0" showGuides="1">
      <p:cViewPr varScale="1">
        <p:scale>
          <a:sx n="149" d="100"/>
          <a:sy n="149" d="100"/>
        </p:scale>
        <p:origin x="150" y="480"/>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handoutMaster" Target="handoutMasters/handoutMaster1.xml"/><Relationship Id="rId119"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08-18T21:33:58.640" v="23594"/>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physically realizable schedule is implemented by </a:t>
          </a:r>
          <a:r>
            <a:rPr lang="en-US" sz="1800" dirty="0" err="1">
              <a:solidFill>
                <a:schemeClr val="bg1">
                  <a:lumMod val="95000"/>
                </a:schemeClr>
              </a:solidFill>
            </a:rPr>
            <a:t>GridLab</a:t>
          </a:r>
          <a:r>
            <a:rPr lang="en-US" sz="1800" dirty="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physically realizable schedule is implemented by </a:t>
          </a:r>
          <a:r>
            <a:rPr lang="en-US" sz="1800" kern="1200" dirty="0" err="1">
              <a:solidFill>
                <a:schemeClr val="bg1">
                  <a:lumMod val="95000"/>
                </a:schemeClr>
              </a:solidFill>
            </a:rPr>
            <a:t>GridLab</a:t>
          </a:r>
          <a:r>
            <a:rPr lang="en-US" sz="1800" kern="1200" dirty="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9/5/2023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9/5/2023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76</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100</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101</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102</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103</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104</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105</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106</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0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07.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2.png"/></Relationships>
</file>

<file path=ppt/slides/_rels/slide14.xml.rels><?xml version="1.0" encoding="UTF-8" standalone="yes"?>
<Relationships xmlns="http://schemas.openxmlformats.org/package/2006/relationships"><Relationship Id="rId3"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1.png"/></Relationships>
</file>

<file path=ppt/slides/_rels/slide17.xml.rels><?xml version="1.0" encoding="UTF-8" standalone="yes"?>
<Relationships xmlns="http://schemas.openxmlformats.org/package/2006/relationships"><Relationship Id="rId3"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91.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10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40.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8.jpg"/><Relationship Id="rId7"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20.jpeg"/><Relationship Id="rId4" Type="http://schemas.openxmlformats.org/officeDocument/2006/relationships/image" Target="../media/image11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 Target="slide10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0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dirty="0"/>
              <a:t>Multi-Period Optimization</a:t>
            </a:r>
            <a:br>
              <a:rPr lang="en-US" dirty="0"/>
            </a:br>
            <a:r>
              <a:rPr lang="en-US" sz="2800" dirty="0"/>
              <a:t>for Power Distribution Systems with Battery Storage</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dirty="0"/>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dirty="0">
                    <a:solidFill>
                      <a:schemeClr val="bg1"/>
                    </a:solidFill>
                    <a:latin typeface="Cambria" panose="02040503050406030204" pitchFamily="18" charset="0"/>
                    <a:ea typeface="Cambria" panose="02040503050406030204" pitchFamily="18" charset="0"/>
                  </a:rPr>
                  <a:t> state/control variables.</a:t>
                </a:r>
              </a:p>
              <a:p>
                <a:pPr algn="ctr"/>
                <a:r>
                  <a:rPr lang="en-US" dirty="0">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dirty="0"/>
                  <a:t> time-steps, for the dispatch of controllable assets of the network to </a:t>
                </a:r>
                <a:r>
                  <a:rPr lang="en-US" b="1" dirty="0"/>
                  <a:t>minimize network losses.</a:t>
                </a:r>
              </a:p>
              <a:p>
                <a:pPr lvl="1"/>
                <a:endParaRPr lang="en-US" b="1" dirty="0"/>
              </a:p>
              <a:p>
                <a:pPr lvl="1"/>
                <a:r>
                  <a:rPr lang="en-US" dirty="0"/>
                  <a:t>Set-points provided by the solutions of the SOCP are used to initialize an NLP to provide a feasible solution.</a:t>
                </a:r>
              </a:p>
              <a:p>
                <a:pPr lvl="2"/>
                <a:r>
                  <a:rPr lang="en-US" dirty="0"/>
                  <a:t>SOCP modeled in </a:t>
                </a:r>
                <a:r>
                  <a:rPr lang="en-US" dirty="0" err="1">
                    <a:solidFill>
                      <a:srgbClr val="C2A1D3"/>
                    </a:solidFill>
                  </a:rPr>
                  <a:t>JuMP</a:t>
                </a:r>
                <a:r>
                  <a:rPr lang="en-US" dirty="0"/>
                  <a:t>, with </a:t>
                </a:r>
                <a:r>
                  <a:rPr lang="en-US" dirty="0">
                    <a:solidFill>
                      <a:srgbClr val="C2A1D3"/>
                    </a:solidFill>
                  </a:rPr>
                  <a:t>Julia</a:t>
                </a:r>
                <a:r>
                  <a:rPr lang="en-US" dirty="0"/>
                  <a:t> and solved using GUROBI.</a:t>
                </a:r>
              </a:p>
              <a:p>
                <a:pPr lvl="3"/>
                <a:r>
                  <a:rPr lang="en-US" dirty="0"/>
                  <a:t>Multi-period SOCP has</a:t>
                </a:r>
              </a:p>
              <a:p>
                <a:pPr lvl="4"/>
                <a14:m>
                  <m:oMath xmlns:m="http://schemas.openxmlformats.org/officeDocument/2006/math">
                    <m:r>
                      <a:rPr lang="en-US" i="1" dirty="0" smtClean="0">
                        <a:latin typeface="Cambria Math" panose="02040503050406030204" pitchFamily="18" charset="0"/>
                      </a:rPr>
                      <m:t>108</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dirty="0">
                    <a:latin typeface="+mj-lt"/>
                  </a:rPr>
                  <a:t>k</a:t>
                </a:r>
                <a:r>
                  <a:rPr lang="en-US" dirty="0"/>
                  <a:t> linear constraints</a:t>
                </a:r>
              </a:p>
              <a:p>
                <a:pPr lvl="4"/>
                <a14:m>
                  <m:oMath xmlns:m="http://schemas.openxmlformats.org/officeDocument/2006/math">
                    <m:r>
                      <a:rPr lang="en-US" i="1" dirty="0" smtClean="0">
                        <a:latin typeface="Cambria Math" panose="02040503050406030204" pitchFamily="18" charset="0"/>
                      </a:rPr>
                      <m:t>81</m:t>
                    </m:r>
                  </m:oMath>
                </a14:m>
                <a:r>
                  <a:rPr lang="en-US" i="0" dirty="0">
                    <a:latin typeface="+mj-lt"/>
                  </a:rPr>
                  <a:t>k</a:t>
                </a:r>
                <a:r>
                  <a:rPr lang="en-US" dirty="0"/>
                  <a:t> SOC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2"/>
                <a:r>
                  <a:rPr lang="en-US" dirty="0"/>
                  <a:t>NLP also modeled in </a:t>
                </a:r>
                <a:r>
                  <a:rPr lang="en-US" dirty="0" err="1">
                    <a:solidFill>
                      <a:srgbClr val="C2A1D3"/>
                    </a:solidFill>
                  </a:rPr>
                  <a:t>JuMP</a:t>
                </a:r>
                <a:r>
                  <a:rPr lang="en-US" dirty="0"/>
                  <a:t>, but solved using IPOPT </a:t>
                </a:r>
                <a:r>
                  <a:rPr lang="en-US" dirty="0">
                    <a:hlinkClick r:id="rId3" action="ppaction://hlinksldjump"/>
                  </a:rPr>
                  <a:t>[36] </a:t>
                </a:r>
                <a:r>
                  <a:rPr lang="en-US" dirty="0"/>
                  <a:t>using the HSL_MA86 solver </a:t>
                </a:r>
                <a:r>
                  <a:rPr lang="en-US" dirty="0">
                    <a:hlinkClick r:id="rId3" action="ppaction://hlinksldjump"/>
                  </a:rPr>
                  <a:t>[37]</a:t>
                </a:r>
                <a:endParaRPr lang="en-US" dirty="0"/>
              </a:p>
              <a:p>
                <a:pPr lvl="3"/>
                <a:r>
                  <a:rPr lang="en-US" dirty="0"/>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a:t>
                </a:r>
              </a:p>
              <a:p>
                <a:pPr lvl="4"/>
                <a14:m>
                  <m:oMath xmlns:m="http://schemas.openxmlformats.org/officeDocument/2006/math">
                    <m:r>
                      <a:rPr lang="en-US" b="0" i="1" dirty="0" smtClean="0">
                        <a:latin typeface="Cambria Math" panose="02040503050406030204" pitchFamily="18" charset="0"/>
                      </a:rPr>
                      <m:t>1.6</m:t>
                    </m:r>
                  </m:oMath>
                </a14:m>
                <a:r>
                  <a:rPr lang="en-US" i="0" dirty="0">
                    <a:latin typeface="+mj-lt"/>
                  </a:rPr>
                  <a:t>k</a:t>
                </a:r>
                <a:r>
                  <a:rPr lang="en-US" dirty="0"/>
                  <a:t> linear constraints</a:t>
                </a:r>
              </a:p>
              <a:p>
                <a:pPr lvl="4"/>
                <a14:m>
                  <m:oMath xmlns:m="http://schemas.openxmlformats.org/officeDocument/2006/math">
                    <m:r>
                      <a:rPr lang="en-US" b="0" i="1" dirty="0" smtClean="0">
                        <a:latin typeface="Cambria Math" panose="02040503050406030204" pitchFamily="18" charset="0"/>
                      </a:rPr>
                      <m:t>0.7</m:t>
                    </m:r>
                  </m:oMath>
                </a14:m>
                <a:r>
                  <a:rPr lang="en-US" i="0" dirty="0">
                    <a:latin typeface="+mj-lt"/>
                  </a:rPr>
                  <a:t>k</a:t>
                </a:r>
                <a:r>
                  <a:rPr lang="en-US" dirty="0"/>
                  <a:t> SOC constraints</a:t>
                </a:r>
              </a:p>
              <a:p>
                <a:pPr lvl="4"/>
                <a14:m>
                  <m:oMath xmlns:m="http://schemas.openxmlformats.org/officeDocument/2006/math">
                    <m:r>
                      <a:rPr lang="en-US" b="0" i="1" smtClean="0">
                        <a:latin typeface="Cambria Math" panose="02040503050406030204" pitchFamily="18" charset="0"/>
                      </a:rPr>
                      <m:t>2</m:t>
                    </m:r>
                  </m:oMath>
                </a14:m>
                <a:r>
                  <a:rPr lang="en-US" dirty="0"/>
                  <a:t>k non-linear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Results</a:t>
                </a:r>
              </a:p>
              <a:p>
                <a:pPr lvl="2"/>
                <a14:m>
                  <m:oMath xmlns:m="http://schemas.openxmlformats.org/officeDocument/2006/math">
                    <m:r>
                      <a:rPr lang="en-US" b="0" i="1" smtClean="0">
                        <a:latin typeface="Cambria Math" panose="02040503050406030204" pitchFamily="18" charset="0"/>
                      </a:rPr>
                      <m:t>2</m:t>
                    </m:r>
                  </m:oMath>
                </a14:m>
                <a:r>
                  <a:rPr lang="en-US" dirty="0"/>
                  <a:t> levels for both loads (low and high) and solar PV generation (low and high)</a:t>
                </a:r>
              </a:p>
              <a:p>
                <a:pPr lvl="2"/>
                <a:endParaRPr lang="en-US" dirty="0"/>
              </a:p>
              <a:p>
                <a:pPr lvl="2"/>
                <a:r>
                  <a:rPr lang="en-US" dirty="0"/>
                  <a:t>‘High’ implies Base Values for both Loads as well as solar PV</a:t>
                </a:r>
              </a:p>
              <a:p>
                <a:pPr lvl="2"/>
                <a:endParaRPr lang="en-US" dirty="0"/>
              </a:p>
              <a:p>
                <a:pPr lvl="2"/>
                <a:r>
                  <a:rPr lang="en-US" dirty="0"/>
                  <a:t>‘Low’ implies </a:t>
                </a:r>
                <a14:m>
                  <m:oMath xmlns:m="http://schemas.openxmlformats.org/officeDocument/2006/math">
                    <m:r>
                      <a:rPr lang="en-US" b="0" i="1" smtClean="0">
                        <a:latin typeface="Cambria Math" panose="02040503050406030204" pitchFamily="18" charset="0"/>
                      </a:rPr>
                      <m:t>50%</m:t>
                    </m:r>
                  </m:oMath>
                </a14:m>
                <a:r>
                  <a:rPr lang="en-US" dirty="0"/>
                  <a:t> of the base values in both cases.</a:t>
                </a:r>
              </a:p>
              <a:p>
                <a:pPr lvl="2"/>
                <a:endParaRPr lang="en-US" dirty="0"/>
              </a:p>
              <a:p>
                <a:pPr lvl="2"/>
                <a:r>
                  <a:rPr lang="en-US" dirty="0"/>
                  <a:t>Thus </a:t>
                </a:r>
                <a14:m>
                  <m:oMath xmlns:m="http://schemas.openxmlformats.org/officeDocument/2006/math">
                    <m:r>
                      <a:rPr lang="en-US" b="0" i="1" smtClean="0">
                        <a:latin typeface="Cambria Math" panose="02040503050406030204" pitchFamily="18" charset="0"/>
                      </a:rPr>
                      <m:t>4</m:t>
                    </m:r>
                  </m:oMath>
                </a14:m>
                <a:r>
                  <a:rPr lang="en-US" dirty="0"/>
                  <a:t> scenarios are modeled:</a:t>
                </a:r>
              </a:p>
              <a:p>
                <a:pPr lvl="3"/>
                <a:r>
                  <a:rPr lang="en-US" dirty="0"/>
                  <a:t>LL (Low Solar, Low Loads)</a:t>
                </a:r>
              </a:p>
              <a:p>
                <a:pPr lvl="3"/>
                <a:r>
                  <a:rPr lang="en-US" dirty="0"/>
                  <a:t>LH (Low Solar, High Loads)</a:t>
                </a:r>
              </a:p>
              <a:p>
                <a:pPr lvl="3"/>
                <a:r>
                  <a:rPr lang="en-US" dirty="0"/>
                  <a:t>HL (High Solar, Low Loads)</a:t>
                </a:r>
              </a:p>
              <a:p>
                <a:pPr lvl="3"/>
                <a:r>
                  <a:rPr lang="en-US" dirty="0"/>
                  <a:t>HH (High Solar, High Loads)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dirty="0">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SOCP with NO Complementarity constraint added to objective function.</a:t>
            </a:r>
          </a:p>
          <a:p>
            <a:pPr marL="182880" lvl="1" indent="0">
              <a:buNone/>
            </a:pPr>
            <a:r>
              <a:rPr lang="en-US" sz="2800" dirty="0"/>
              <a:t>Run 2: SOCP with Complementarity constraint added to objective function.</a:t>
            </a:r>
          </a:p>
          <a:p>
            <a:pPr marL="182880" lvl="1" indent="0">
              <a:buNone/>
            </a:pPr>
            <a:r>
              <a:rPr lang="en-US" sz="2800" dirty="0"/>
              <a:t>Run 3: MI Problem which inherently solves with the Complementarity condition.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Gives a Physically unrealizable solution.</a:t>
            </a:r>
          </a:p>
          <a:p>
            <a:pPr marL="182880" lvl="1" indent="0">
              <a:buNone/>
            </a:pPr>
            <a:r>
              <a:rPr lang="en-US" sz="2800" dirty="0"/>
              <a:t>Run 2 and Run 3: Give the SAME feasible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2 and Run 3: Give the SAME feasible solution.</a:t>
            </a:r>
          </a:p>
          <a:p>
            <a:pPr marL="182880" lvl="1" indent="0">
              <a:buNone/>
            </a:pPr>
            <a:r>
              <a:rPr lang="en-US" sz="2800" dirty="0"/>
              <a:t>Also, the SAME Optimal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dirty="0"/>
                  <a:t>Results</a:t>
                </a:r>
              </a:p>
              <a:p>
                <a:pPr lvl="1"/>
                <a:r>
                  <a:rPr lang="en-US" dirty="0"/>
                  <a:t>Optimality gap always below 3% for different solar penetration levels.</a:t>
                </a:r>
              </a:p>
              <a:p>
                <a:pPr lvl="1"/>
                <a:r>
                  <a:rPr lang="en-US" dirty="0"/>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dirty="0"/>
                  <a:t> difference).</a:t>
                </a:r>
              </a:p>
              <a:p>
                <a:pPr lvl="1"/>
                <a:r>
                  <a:rPr lang="en-US" dirty="0"/>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dirty="0"/>
              </a:p>
              <a:p>
                <a:pPr lvl="1"/>
                <a:r>
                  <a:rPr lang="en-US" dirty="0"/>
                  <a:t>NLP total time assuming parallelized operation over every single time step.</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dirty="0">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dirty="0">
                <a:hlinkClick r:id="rId2"/>
              </a:rPr>
              <a:t>[22]</a:t>
            </a:r>
            <a:r>
              <a:rPr lang="en-IN" dirty="0"/>
              <a:t> Nazir, N., &amp; </a:t>
            </a:r>
            <a:r>
              <a:rPr lang="en-IN" dirty="0" err="1"/>
              <a:t>Almassalkhi</a:t>
            </a:r>
            <a:r>
              <a:rPr lang="en-IN" dirty="0"/>
              <a:t>, M. (2018). Receding-Horizon Optimization of Unbalanced Distribution Systems with Time-Scale Separation for Discrete and Continuous Control Devices. 2018 Power Systems Computation Conference (PSCC). IEEE. </a:t>
            </a:r>
            <a:r>
              <a:rPr lang="en-IN" dirty="0" err="1"/>
              <a:t>doi</a:t>
            </a:r>
            <a:r>
              <a:rPr lang="en-IN" dirty="0"/>
              <a:t>: 10.23919/PSCC.2018.8442555</a:t>
            </a:r>
          </a:p>
          <a:p>
            <a:r>
              <a:rPr lang="en-IN" dirty="0">
                <a:hlinkClick r:id="rId3"/>
              </a:rPr>
              <a:t>[36] </a:t>
            </a:r>
            <a:r>
              <a:rPr lang="en-IN" dirty="0"/>
              <a:t> </a:t>
            </a:r>
            <a:r>
              <a:rPr lang="en-US" dirty="0" err="1"/>
              <a:t>Wächter</a:t>
            </a:r>
            <a:r>
              <a:rPr lang="en-US" dirty="0"/>
              <a:t>, A., &amp; </a:t>
            </a:r>
            <a:r>
              <a:rPr lang="en-US" dirty="0" err="1"/>
              <a:t>Biegler</a:t>
            </a:r>
            <a:r>
              <a:rPr lang="en-US" dirty="0"/>
              <a:t>, L. T. (2006). On the implementation of an interior-point filter line-search algorithm for large-scale nonlinear programming. Math. Program., 106(1), 25–57. </a:t>
            </a:r>
            <a:r>
              <a:rPr lang="en-US" dirty="0" err="1"/>
              <a:t>doi</a:t>
            </a:r>
            <a:r>
              <a:rPr lang="en-US" dirty="0"/>
              <a:t>: 10.1007/s10107-004-0559-y</a:t>
            </a:r>
          </a:p>
          <a:p>
            <a:r>
              <a:rPr lang="en-US" dirty="0">
                <a:hlinkClick r:id="rId4"/>
              </a:rPr>
              <a:t>[37] </a:t>
            </a:r>
            <a:r>
              <a:rPr lang="en-US" dirty="0"/>
              <a:t>HSL - Home Page. (2023, May 24). Retrieved from </a:t>
            </a:r>
            <a:r>
              <a:rPr lang="en-US" dirty="0">
                <a:hlinkClick r:id="rId5"/>
              </a:rPr>
              <a:t>https://www.hsl.rl.ac.uk</a:t>
            </a:r>
            <a:endParaRPr lang="en-US" dirty="0"/>
          </a:p>
          <a:p>
            <a:r>
              <a:rPr lang="en-US" dirty="0">
                <a:hlinkClick r:id="rId6" action="ppaction://hlinkfile"/>
              </a:rPr>
              <a:t>[16b]</a:t>
            </a:r>
            <a:r>
              <a:rPr lang="en-US" dirty="0"/>
              <a:t> </a:t>
            </a:r>
            <a:r>
              <a:rPr lang="en-US" dirty="0" err="1"/>
              <a:t>Briglia</a:t>
            </a:r>
            <a:r>
              <a:rPr lang="en-US" dirty="0"/>
              <a:t>, E., </a:t>
            </a:r>
            <a:r>
              <a:rPr lang="en-US" dirty="0" err="1"/>
              <a:t>Alaggia</a:t>
            </a:r>
            <a:r>
              <a:rPr lang="en-US" dirty="0"/>
              <a:t>, S., &amp; Paganini, F. (2017). Distribution network management based on optimal power flow: Integration of discrete decision variables. 2017 51st Annual Conference on Information Sciences and Systems (CISS). IEEE. </a:t>
            </a:r>
            <a:r>
              <a:rPr lang="en-US" dirty="0" err="1"/>
              <a:t>doi</a:t>
            </a:r>
            <a:r>
              <a:rPr lang="en-US" dirty="0"/>
              <a:t>: 10.1109/CISS.2017.7926079</a:t>
            </a:r>
            <a:endParaRPr lang="en-IN" dirty="0"/>
          </a:p>
        </p:txBody>
      </p:sp>
    </p:spTree>
    <p:extLst>
      <p:ext uri="{BB962C8B-B14F-4D97-AF65-F5344CB8AC3E}">
        <p14:creationId xmlns:p14="http://schemas.microsoft.com/office/powerpoint/2010/main" val="20236345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dirty="0">
                <a:solidFill>
                  <a:schemeClr val="bg1"/>
                </a:solidFill>
              </a:rPr>
              <a:t>Start with removing some terms form the problem.</a:t>
            </a:r>
          </a:p>
          <a:p>
            <a:r>
              <a:rPr lang="en-US" dirty="0">
                <a:solidFill>
                  <a:schemeClr val="bg1"/>
                </a:solidFill>
              </a:rPr>
              <a:t>We hope to get good initialization values for the more complex problems.</a:t>
            </a:r>
            <a:endParaRPr lang="en-US" dirty="0"/>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4"/>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Typo: Times are actually </a:t>
                </a:r>
                <a14:m>
                  <m:oMath xmlns:m="http://schemas.openxmlformats.org/officeDocument/2006/math">
                    <m:r>
                      <a:rPr lang="en-IN" sz="1600" b="0" i="1" smtClean="0">
                        <a:latin typeface="Cambria Math" panose="02040503050406030204" pitchFamily="18" charset="0"/>
                      </a:rPr>
                      <m:t>𝑡</m:t>
                    </m:r>
                  </m:oMath>
                </a14:m>
                <a:r>
                  <a:rPr lang="en-US" sz="1600" dirty="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and </a:t>
                </a:r>
                <a14:m>
                  <m:oMath xmlns:m="http://schemas.openxmlformats.org/officeDocument/2006/math">
                    <m:r>
                      <a:rPr lang="en-IN" sz="1600" b="0" i="1" smtClean="0">
                        <a:latin typeface="Cambria Math" panose="02040503050406030204" pitchFamily="18" charset="0"/>
                      </a:rPr>
                      <m:t>𝑡</m:t>
                    </m:r>
                  </m:oMath>
                </a14:m>
                <a:endParaRPr lang="en-US" sz="1600" dirty="0"/>
              </a:p>
            </p:txBody>
          </p:sp>
        </mc:Choice>
        <mc:Fallback>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5"/>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dirty="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dirty="0"/>
                        <a:t>Class of Variable</a:t>
                      </a:r>
                    </a:p>
                  </a:txBody>
                  <a:tcPr/>
                </a:tc>
                <a:tc>
                  <a:txBody>
                    <a:bodyPr/>
                    <a:lstStyle/>
                    <a:p>
                      <a:r>
                        <a:rPr lang="en-US" dirty="0"/>
                        <a:t>Reason for Ignoring</a:t>
                      </a:r>
                    </a:p>
                  </a:txBody>
                  <a:tcPr/>
                </a:tc>
                <a:extLst>
                  <a:ext uri="{0D108BD9-81ED-4DB2-BD59-A6C34878D82A}">
                    <a16:rowId xmlns:a16="http://schemas.microsoft.com/office/drawing/2014/main" val="1760115332"/>
                  </a:ext>
                </a:extLst>
              </a:tr>
              <a:tr h="320827">
                <a:tc>
                  <a:txBody>
                    <a:bodyPr/>
                    <a:lstStyle/>
                    <a:p>
                      <a:endParaRPr lang="en-US" dirty="0"/>
                    </a:p>
                  </a:txBody>
                  <a:tcPr/>
                </a:tc>
                <a:tc>
                  <a:txBody>
                    <a:bodyPr/>
                    <a:lstStyle/>
                    <a:p>
                      <a:r>
                        <a:rPr lang="en-US" sz="1600" dirty="0"/>
                        <a:t>Removing Losses makes model linear.</a:t>
                      </a:r>
                    </a:p>
                  </a:txBody>
                  <a:tcPr/>
                </a:tc>
                <a:extLst>
                  <a:ext uri="{0D108BD9-81ED-4DB2-BD59-A6C34878D82A}">
                    <a16:rowId xmlns:a16="http://schemas.microsoft.com/office/drawing/2014/main" val="1257842156"/>
                  </a:ext>
                </a:extLst>
              </a:tr>
              <a:tr h="1740378">
                <a:tc>
                  <a:txBody>
                    <a:bodyPr/>
                    <a:lstStyle/>
                    <a:p>
                      <a:endParaRPr lang="en-US" dirty="0"/>
                    </a:p>
                  </a:txBody>
                  <a:tcPr/>
                </a:tc>
                <a:tc>
                  <a:txBody>
                    <a:bodyPr/>
                    <a:lstStyle/>
                    <a:p>
                      <a:r>
                        <a:rPr lang="en-US" sz="1600" dirty="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Typo: Times are actually </a:t>
                </a:r>
                <a14:m>
                  <m:oMath xmlns:m="http://schemas.openxmlformats.org/officeDocument/2006/math">
                    <m:r>
                      <a:rPr lang="en-IN" sz="1600" b="0" i="1" smtClean="0">
                        <a:latin typeface="Cambria Math" panose="02040503050406030204" pitchFamily="18" charset="0"/>
                      </a:rPr>
                      <m:t>𝑡</m:t>
                    </m:r>
                  </m:oMath>
                </a14:m>
                <a:r>
                  <a:rPr lang="en-US" sz="1600" dirty="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and </a:t>
                </a:r>
                <a14:m>
                  <m:oMath xmlns:m="http://schemas.openxmlformats.org/officeDocument/2006/math">
                    <m:r>
                      <a:rPr lang="en-IN" sz="1600" b="0" i="1" smtClean="0">
                        <a:latin typeface="Cambria Math" panose="02040503050406030204" pitchFamily="18" charset="0"/>
                      </a:rPr>
                      <m:t>𝑡</m:t>
                    </m:r>
                  </m:oMath>
                </a14:m>
                <a:endParaRPr lang="en-US" sz="1600" dirty="0"/>
              </a:p>
            </p:txBody>
          </p:sp>
        </mc:Choice>
        <mc:Fallback>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4"/>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dirty="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dirty="0">
                    <a:latin typeface="+mn-lt"/>
                    <a:ea typeface="+mn-ea"/>
                    <a:cs typeface="+mn-cs"/>
                  </a:rPr>
                  <a:t> – The Coefficient fo</a:t>
                </a:r>
                <a:r>
                  <a:rPr lang="en-US" sz="2000" dirty="0"/>
                  <a:t>r the </a:t>
                </a:r>
                <a:r>
                  <a:rPr lang="en-US" sz="2000" b="1" dirty="0">
                    <a:solidFill>
                      <a:srgbClr val="92D050"/>
                    </a:solidFill>
                  </a:rPr>
                  <a:t>Green Box </a:t>
                </a:r>
                <a:r>
                  <a:rPr lang="en-US" sz="2000" dirty="0"/>
                  <a:t>term p</a:t>
                </a:r>
                <a:r>
                  <a:rPr lang="en-US" sz="2000" kern="1200" dirty="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dirty="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dirty="0">
                <a:solidFill>
                  <a:srgbClr val="FFFFFF"/>
                </a:solidFill>
              </a:rPr>
              <a:t>Currently it’s a series of single period D-OPFs, being solved for greedily.</a:t>
            </a:r>
          </a:p>
          <a:p>
            <a:pPr marL="0" indent="0">
              <a:buNone/>
            </a:pPr>
            <a:r>
              <a:rPr lang="en-US" sz="2000" strike="sngStrike" dirty="0">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dirty="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198965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𝑆𝑎𝑣𝑒</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oMath>
                </a14:m>
                <a:r>
                  <a:rPr lang="en-IN" dirty="0"/>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12</m:t>
                          </m:r>
                        </m:sub>
                      </m:sSub>
                      <m:r>
                        <a:rPr lang="en-US" sz="1200" b="0" i="1" smtClean="0">
                          <a:latin typeface="Cambria Math" panose="02040503050406030204" pitchFamily="18" charset="0"/>
                        </a:rPr>
                        <m:t>: </m:t>
                      </m:r>
                    </m:oMath>
                  </a14:m>
                  <a:r>
                    <a:rPr lang="en-US" sz="1200" dirty="0"/>
                    <a:t>Power flowing into the area indirectly via the substation (directly for Area 1).</a:t>
                  </a:r>
                  <a:endParaRPr lang="en-IN" sz="1200" dirty="0"/>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𝐷𝐸𝑅</m:t>
                          </m:r>
                        </m:sub>
                      </m:sSub>
                      <m:r>
                        <a:rPr lang="en-US" sz="1200" b="0" i="1" smtClean="0">
                          <a:latin typeface="Cambria Math" panose="02040503050406030204" pitchFamily="18" charset="0"/>
                        </a:rPr>
                        <m:t>: </m:t>
                      </m:r>
                    </m:oMath>
                  </a14:m>
                  <a:r>
                    <a:rPr lang="en-US" sz="1200" dirty="0"/>
                    <a:t>Solar generated power for the whole area.</a:t>
                  </a:r>
                  <a:endParaRPr lang="en-IN" sz="1200" dirty="0"/>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𝑑</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𝑐</m:t>
                          </m:r>
                        </m:sub>
                      </m:sSub>
                      <m:r>
                        <a:rPr lang="en-US" sz="1200" b="0" i="1" smtClean="0">
                          <a:latin typeface="Cambria Math" panose="02040503050406030204" pitchFamily="18" charset="0"/>
                        </a:rPr>
                        <m:t>: </m:t>
                      </m:r>
                    </m:oMath>
                  </a14:m>
                  <a:r>
                    <a:rPr lang="en-US" sz="1200" dirty="0"/>
                    <a:t>Net real power injected into the area via batteries.</a:t>
                  </a:r>
                  <a:endParaRPr lang="en-IN" sz="1200" dirty="0"/>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36922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dirty="0">
                    <a:ea typeface="+mn-ea"/>
                    <a:cs typeface="+mn-cs"/>
                  </a:rPr>
                  <a:t> </a:t>
                </a:r>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dirty="0">
                    <a:solidFill>
                      <a:schemeClr val="bg1"/>
                    </a:solidFill>
                  </a:rPr>
                  <a:t>While batteries have charge to spare, the losses are minimized, as less power needs to flow all the way from the substation. </a:t>
                </a:r>
              </a:p>
              <a:p>
                <a:endParaRPr lang="en-US" sz="1400" dirty="0">
                  <a:solidFill>
                    <a:schemeClr val="bg1"/>
                  </a:solidFill>
                </a:endParaRPr>
              </a:p>
              <a:p>
                <a:r>
                  <a:rPr lang="en-US" sz="1400" dirty="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dirty="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dirty="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dirty="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dirty="0">
                    <a:ea typeface="+mn-ea"/>
                    <a:cs typeface="+mn-cs"/>
                  </a:rPr>
                  <a:t> </a:t>
                </a:r>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dirty="0">
                    <a:solidFill>
                      <a:schemeClr val="bg1"/>
                    </a:solidFill>
                  </a:rPr>
                  <a:t>Investigate further</a:t>
                </a:r>
                <a:r>
                  <a:rPr lang="en-US" sz="1400" dirty="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dirty="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dirty="0">
                <a:solidFill>
                  <a:schemeClr val="bg1"/>
                </a:solidFill>
              </a:rPr>
              <a:t>Machine dependent AND still varies every run.</a:t>
            </a:r>
            <a:endParaRPr lang="en-IN" dirty="0">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dirty="0">
                <a:solidFill>
                  <a:schemeClr val="bg1"/>
                </a:solidFill>
              </a:rPr>
              <a:t>My personal machine</a:t>
            </a:r>
            <a:endParaRPr lang="en-IN" dirty="0">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dirty="0">
                <a:solidFill>
                  <a:schemeClr val="bg1"/>
                </a:solidFill>
              </a:rPr>
              <a:t>My Lab machine</a:t>
            </a:r>
            <a:endParaRPr lang="en-IN" dirty="0">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dirty="0">
                <a:solidFill>
                  <a:schemeClr val="bg1"/>
                </a:solidFill>
              </a:rPr>
              <a:t>To do</a:t>
            </a:r>
            <a:r>
              <a:rPr lang="en-US" sz="1200" dirty="0">
                <a:solidFill>
                  <a:schemeClr val="bg1"/>
                </a:solidFill>
              </a:rPr>
              <a:t>: Clarify the values in the plot and the ones in the logs. How exactly are they different again?</a:t>
            </a:r>
            <a:endParaRPr lang="en-IN" dirty="0">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dirty="0">
                <a:solidFill>
                  <a:schemeClr val="bg1"/>
                </a:solidFill>
              </a:rPr>
              <a:t>Investigate</a:t>
            </a:r>
            <a:r>
              <a:rPr lang="en-US" sz="1200" dirty="0">
                <a:solidFill>
                  <a:schemeClr val="bg1"/>
                </a:solidFill>
              </a:rPr>
              <a:t>: Negative Reactive Power Flowing from Area 1 to Area 3 and Area 2 to Area 4? Check reactive generation values for the areas.</a:t>
            </a:r>
            <a:endParaRPr lang="en-IN" dirty="0">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dirty="0">
                <a:solidFill>
                  <a:schemeClr val="bg1"/>
                </a:solidFill>
              </a:rPr>
              <a:t>As expected.</a:t>
            </a:r>
            <a:endParaRPr lang="en-IN" dirty="0">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dirty="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dirty="0">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dirty="0">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dirty="0">
                    <a:solidFill>
                      <a:schemeClr val="bg1"/>
                    </a:solidFill>
                  </a:rPr>
                  <a:t> (for that area).</a:t>
                </a:r>
              </a:p>
              <a:p>
                <a:endParaRPr lang="en-IN" dirty="0">
                  <a:solidFill>
                    <a:schemeClr val="bg1"/>
                  </a:solidFill>
                </a:endParaRPr>
              </a:p>
              <a:p>
                <a:r>
                  <a:rPr lang="en-IN" dirty="0">
                    <a:solidFill>
                      <a:schemeClr val="bg1"/>
                    </a:solidFill>
                  </a:rPr>
                  <a:t>The plots for other batteries are near identical</a:t>
                </a:r>
                <a:r>
                  <a:rPr lang="en-US" dirty="0">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dirty="0">
                  <a:solidFill>
                    <a:schemeClr val="bg1"/>
                  </a:solidFill>
                </a:endParaRPr>
              </a:p>
              <a:p>
                <a:endParaRPr lang="en-IN" dirty="0">
                  <a:solidFill>
                    <a:schemeClr val="bg1"/>
                  </a:solidFill>
                </a:endParaRPr>
              </a:p>
              <a:p>
                <a:r>
                  <a:rPr lang="en-IN" dirty="0">
                    <a:solidFill>
                      <a:schemeClr val="bg1"/>
                    </a:solidFill>
                  </a:rPr>
                  <a:t>Batteries initially discharge at maximum rate, which helps in:</a:t>
                </a:r>
              </a:p>
              <a:p>
                <a:pPr marL="285750" indent="-285750">
                  <a:buFont typeface="Arial" panose="020B0604020202020204" pitchFamily="34" charset="0"/>
                  <a:buChar char="•"/>
                </a:pPr>
                <a:r>
                  <a:rPr lang="en-IN" dirty="0">
                    <a:solidFill>
                      <a:schemeClr val="bg1"/>
                    </a:solidFill>
                  </a:rPr>
                  <a:t>Loss Minimization</a:t>
                </a:r>
              </a:p>
              <a:p>
                <a:pPr marL="285750" indent="-285750">
                  <a:buFont typeface="Arial" panose="020B0604020202020204" pitchFamily="34" charset="0"/>
                  <a:buChar char="•"/>
                </a:pPr>
                <a:r>
                  <a:rPr lang="en-IN" dirty="0">
                    <a:solidFill>
                      <a:schemeClr val="bg1"/>
                    </a:solidFill>
                  </a:rPr>
                  <a:t>Voltage Deviation Minimization </a:t>
                </a:r>
                <a:r>
                  <a:rPr lang="en-IN" sz="800" dirty="0">
                    <a:solidFill>
                      <a:schemeClr val="bg1"/>
                    </a:solidFill>
                  </a:rPr>
                  <a:t>(not explicitly solved for, but noted from the plots of node voltages) </a:t>
                </a:r>
              </a:p>
              <a:p>
                <a:r>
                  <a:rPr lang="en-IN" dirty="0">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dirty="0"/>
                  <a:t>Zero</a:t>
                </a:r>
                <a:r>
                  <a:rPr lang="en-US" dirty="0"/>
                  <a:t> charging. </a:t>
                </a:r>
                <a:r>
                  <a:rPr lang="en-US" sz="800" dirty="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dirty="0"/>
                  <a:t> together later to clearly highlight that)</a:t>
                </a:r>
                <a:endParaRPr lang="en-IN" dirty="0"/>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Simulation went in an intuitive manner.</a:t>
                </a:r>
              </a:p>
              <a:p>
                <a:pPr marL="0" indent="0">
                  <a:buNone/>
                </a:pPr>
                <a:r>
                  <a:rPr lang="en-US" dirty="0">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dirty="0">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dirty="0">
                    <a:solidFill>
                      <a:schemeClr val="tx1"/>
                    </a:solidFill>
                  </a:rPr>
                  <a:t> , i.e. </a:t>
                </a:r>
                <a:endParaRPr lang="en-US" b="0" i="1" dirty="0">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dirty="0">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dirty="0">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dirty="0">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dirty="0">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dirty="0">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dirty="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dirty="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Handle SCD </a:t>
                </a:r>
                <a:r>
                  <a:rPr lang="en-US" dirty="0">
                    <a:solidFill>
                      <a:srgbClr val="92D050"/>
                    </a:solidFill>
                  </a:rPr>
                  <a:t>(Green Box) </a:t>
                </a:r>
                <a:r>
                  <a:rPr lang="en-US" dirty="0">
                    <a:solidFill>
                      <a:schemeClr val="tx1"/>
                    </a:solidFill>
                  </a:rPr>
                  <a:t>term with care. </a:t>
                </a:r>
              </a:p>
              <a:p>
                <a:pPr marL="0" indent="0">
                  <a:buNone/>
                </a:pPr>
                <a:r>
                  <a:rPr lang="en-US" dirty="0">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dirty="0">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dirty="0">
                    <a:solidFill>
                      <a:schemeClr val="tx1"/>
                    </a:solidFill>
                  </a:rPr>
                  <a:t> needs to be carefully designed. The value of the SCD </a:t>
                </a:r>
                <a:r>
                  <a:rPr lang="en-US" dirty="0">
                    <a:solidFill>
                      <a:srgbClr val="92D050"/>
                    </a:solidFill>
                  </a:rPr>
                  <a:t>Green Box </a:t>
                </a:r>
                <a:r>
                  <a:rPr lang="en-US" dirty="0">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dirty="0">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a:t>
                </a:r>
              </a:p>
              <a:p>
                <a:pPr marL="0" indent="0">
                  <a:buNone/>
                </a:pPr>
                <a:r>
                  <a:rPr lang="en-US" dirty="0">
                    <a:solidFill>
                      <a:schemeClr val="tx1"/>
                    </a:solidFill>
                  </a:rPr>
                  <a:t>But in that case, we need to clarify who owns the storage (</a:t>
                </a:r>
                <a:r>
                  <a:rPr lang="en-US" i="1" dirty="0">
                    <a:solidFill>
                      <a:schemeClr val="tx1"/>
                    </a:solidFill>
                  </a:rPr>
                  <a:t>cite that paper</a:t>
                </a:r>
                <a:r>
                  <a:rPr lang="en-US" dirty="0">
                    <a:solidFill>
                      <a:schemeClr val="tx1"/>
                    </a:solidFill>
                  </a:rPr>
                  <a:t>), as the coefficient for cost function of battery charging/discharging could then be either positive or negative </a:t>
                </a:r>
                <a:r>
                  <a:rPr lang="en-US" i="1" dirty="0">
                    <a:solidFill>
                      <a:schemeClr val="tx1"/>
                    </a:solidFill>
                  </a:rPr>
                  <a:t>(how?)</a:t>
                </a:r>
                <a:r>
                  <a:rPr lang="en-US" dirty="0">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 for Brute-Force MPOPF</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447816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dirty="0"/>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dirty="0"/>
                  <a:t>SOC is always taken as </a:t>
                </a:r>
                <a14:m>
                  <m:oMath xmlns:m="http://schemas.openxmlformats.org/officeDocument/2006/math">
                    <m:r>
                      <a:rPr lang="en-US" b="0" i="1" smtClean="0">
                        <a:latin typeface="Cambria Math" panose="02040503050406030204" pitchFamily="18" charset="0"/>
                      </a:rPr>
                      <m:t>𝑝𝑢</m:t>
                    </m:r>
                  </m:oMath>
                </a14:m>
                <a:r>
                  <a:rPr lang="en-US" dirty="0"/>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dirty="0"/>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US">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dirty="0"/>
              <a:t>All variables are </a:t>
            </a:r>
            <a:r>
              <a:rPr lang="en-US" b="1" dirty="0"/>
              <a:t>Continuous</a:t>
            </a:r>
          </a:p>
          <a:p>
            <a:r>
              <a:rPr lang="en-US" b="1" dirty="0"/>
              <a:t>No Discrete </a:t>
            </a:r>
            <a:r>
              <a:rPr lang="en-US" dirty="0"/>
              <a:t>variables</a:t>
            </a:r>
          </a:p>
          <a:p>
            <a:r>
              <a:rPr lang="en-US" b="1" dirty="0"/>
              <a:t>No Boolean </a:t>
            </a:r>
            <a:r>
              <a:rPr lang="en-US" dirty="0"/>
              <a:t>variables</a:t>
            </a:r>
          </a:p>
          <a:p>
            <a:r>
              <a:rPr lang="en-US" dirty="0"/>
              <a:t>In the final equations</a:t>
            </a:r>
          </a:p>
        </p:txBody>
      </p:sp>
    </p:spTree>
    <p:extLst>
      <p:ext uri="{BB962C8B-B14F-4D97-AF65-F5344CB8AC3E}">
        <p14:creationId xmlns:p14="http://schemas.microsoft.com/office/powerpoint/2010/main" val="2152296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dirty="0">
                <a:solidFill>
                  <a:schemeClr val="bg1"/>
                </a:solidFill>
              </a:rPr>
              <a:t>Upon addition of the </a:t>
            </a:r>
            <a:r>
              <a:rPr lang="en-US" dirty="0">
                <a:highlight>
                  <a:srgbClr val="00FF00"/>
                </a:highlight>
              </a:rPr>
              <a:t>green</a:t>
            </a:r>
            <a:r>
              <a:rPr lang="en-US" dirty="0">
                <a:solidFill>
                  <a:schemeClr val="bg1"/>
                </a:solidFill>
              </a:rPr>
              <a:t> block, the </a:t>
            </a:r>
            <a:r>
              <a:rPr lang="en-US" dirty="0">
                <a:highlight>
                  <a:srgbClr val="C0C0C0"/>
                </a:highlight>
              </a:rPr>
              <a:t>grey</a:t>
            </a:r>
            <a:r>
              <a:rPr lang="en-US" dirty="0">
                <a:solidFill>
                  <a:schemeClr val="bg1"/>
                </a:solidFill>
                <a:highlight>
                  <a:srgbClr val="C0C0C0"/>
                </a:highlight>
              </a:rPr>
              <a:t> </a:t>
            </a:r>
            <a:r>
              <a:rPr lang="en-US" dirty="0">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dirty="0">
                <a:solidFill>
                  <a:schemeClr val="bg1"/>
                </a:solidFill>
              </a:rPr>
              <a:t>The </a:t>
            </a:r>
            <a:r>
              <a:rPr lang="en-US" dirty="0">
                <a:highlight>
                  <a:srgbClr val="FFFF00"/>
                </a:highlight>
              </a:rPr>
              <a:t>yellow</a:t>
            </a:r>
            <a:r>
              <a:rPr lang="en-US" dirty="0">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dirty="0">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dirty="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Currently it’s a series of single period D-OPFs, being solved for greedily.</a:t>
            </a:r>
          </a:p>
          <a:p>
            <a:pPr marL="0" indent="0">
              <a:buNone/>
            </a:pPr>
            <a:r>
              <a:rPr lang="en-US" sz="2000" dirty="0">
                <a:solidFill>
                  <a:srgbClr val="FFFFFF"/>
                </a:solidFill>
              </a:rPr>
              <a:t>Battery State of Charge (SOC) is ‘memorized’ by the grid after every time step, so a meaningful simulation is run for ‘Multi-time period’, even though the optimization itself is NOT done over the whole horizon.</a:t>
            </a:r>
          </a:p>
        </p:txBody>
      </p:sp>
    </p:spTree>
    <p:extLst>
      <p:ext uri="{BB962C8B-B14F-4D97-AF65-F5344CB8AC3E}">
        <p14:creationId xmlns:p14="http://schemas.microsoft.com/office/powerpoint/2010/main" val="2564785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dirty="0">
                <a:solidFill>
                  <a:schemeClr val="tx1"/>
                </a:solidFill>
              </a:rPr>
              <a:t>Initial thoughts: It uses a linear/linearized model of the battery, and all equations are expressed with matrices.</a:t>
            </a:r>
          </a:p>
          <a:p>
            <a:pPr marL="0" indent="0">
              <a:buNone/>
            </a:pPr>
            <a:r>
              <a:rPr lang="en-US" sz="1800" dirty="0">
                <a:solidFill>
                  <a:schemeClr val="tx1"/>
                </a:solidFill>
              </a:rPr>
              <a:t>Details to be added later.</a:t>
            </a:r>
          </a:p>
          <a:p>
            <a:endParaRPr lang="en-US" dirty="0"/>
          </a:p>
        </p:txBody>
      </p:sp>
    </p:spTree>
    <p:extLst>
      <p:ext uri="{BB962C8B-B14F-4D97-AF65-F5344CB8AC3E}">
        <p14:creationId xmlns:p14="http://schemas.microsoft.com/office/powerpoint/2010/main" val="2724178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dirty="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Xiaodong</a:t>
            </a:r>
            <a:r>
              <a:rPr lang="en-IN" dirty="0">
                <a:solidFill>
                  <a:schemeClr val="bg1"/>
                </a:solidFill>
                <a:latin typeface="Times New Roman" panose="02020603050405020304" pitchFamily="18" charset="0"/>
                <a:cs typeface="Times New Roman" panose="02020603050405020304" pitchFamily="18" charset="0"/>
              </a:rPr>
              <a:t> Qian and </a:t>
            </a:r>
            <a:r>
              <a:rPr lang="en-IN" dirty="0" err="1">
                <a:solidFill>
                  <a:schemeClr val="bg1"/>
                </a:solidFill>
                <a:latin typeface="Times New Roman" panose="02020603050405020304" pitchFamily="18" charset="0"/>
                <a:cs typeface="Times New Roman" panose="02020603050405020304" pitchFamily="18" charset="0"/>
              </a:rPr>
              <a:t>Yuanguo</a:t>
            </a:r>
            <a:r>
              <a:rPr lang="en-IN" dirty="0">
                <a:solidFill>
                  <a:schemeClr val="bg1"/>
                </a:solidFill>
                <a:latin typeface="Times New Roman" panose="02020603050405020304" pitchFamily="18" charset="0"/>
                <a:cs typeface="Times New Roman" panose="02020603050405020304" pitchFamily="18" charset="0"/>
              </a:rPr>
              <a:t> Zhu</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dirty="0" err="1">
                <a:solidFill>
                  <a:schemeClr val="bg1"/>
                </a:solidFill>
              </a:rPr>
              <a:t>Deptt</a:t>
            </a:r>
            <a:r>
              <a:rPr lang="en-US" dirty="0">
                <a:solidFill>
                  <a:schemeClr val="bg1"/>
                </a:solidFill>
              </a:rPr>
              <a:t>. Of Appl. Math.</a:t>
            </a:r>
          </a:p>
          <a:p>
            <a:r>
              <a:rPr lang="en-US" dirty="0">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Professor with the Department of Mathematics</a:t>
            </a:r>
          </a:p>
          <a:p>
            <a:r>
              <a:rPr lang="en-US" dirty="0">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dirty="0"/>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In about </a:t>
                </a:r>
                <a14:m>
                  <m:oMath xmlns:m="http://schemas.openxmlformats.org/officeDocument/2006/math">
                    <m:r>
                      <a:rPr lang="en-US" b="0" i="1" smtClean="0">
                        <a:latin typeface="Cambria Math" panose="02040503050406030204" pitchFamily="18" charset="0"/>
                      </a:rPr>
                      <m:t>41</m:t>
                    </m:r>
                  </m:oMath>
                </a14:m>
                <a:r>
                  <a:rPr lang="en-US" dirty="0"/>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311" y="0"/>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375179" y="1717142"/>
                <a:ext cx="10970358" cy="4537524"/>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lvl="1" indent="-228600"/>
                <a:r>
                  <a:rPr lang="en-US" sz="2400" b="1" dirty="0">
                    <a:solidFill>
                      <a:srgbClr val="FFFFFF"/>
                    </a:solidFill>
                    <a:latin typeface="Cambria" panose="02040503050406030204" pitchFamily="18" charset="0"/>
                    <a:ea typeface="Cambria" panose="02040503050406030204" pitchFamily="18" charset="0"/>
                  </a:rPr>
                  <a:t>Given</a:t>
                </a:r>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State of Charges (SOC or </a:t>
                </a:r>
                <a14:m>
                  <m:oMath xmlns:m="http://schemas.openxmlformats.org/officeDocument/2006/math">
                    <m:r>
                      <a:rPr lang="en-US" sz="2400" b="1" i="1">
                        <a:solidFill>
                          <a:srgbClr val="FFFFFF"/>
                        </a:solidFill>
                        <a:latin typeface="Cambria Math" panose="02040503050406030204" pitchFamily="18" charset="0"/>
                      </a:rPr>
                      <m:t>𝑩</m:t>
                    </m:r>
                  </m:oMath>
                </a14:m>
                <a:r>
                  <a:rPr lang="en-US" sz="2400" b="1" dirty="0">
                    <a:solidFill>
                      <a:srgbClr val="FFFFFF"/>
                    </a:solidFill>
                    <a:latin typeface="Cambria" panose="02040503050406030204" pitchFamily="18" charset="0"/>
                    <a:ea typeface="Cambria" panose="02040503050406030204" pitchFamily="18" charset="0"/>
                  </a:rPr>
                  <a:t>) of all batteries </a:t>
                </a:r>
                <a:r>
                  <a:rPr lang="en-US" sz="2400" dirty="0">
                    <a:solidFill>
                      <a:srgbClr val="FFFFFF"/>
                    </a:solidFill>
                    <a:latin typeface="Cambria" panose="02040503050406030204" pitchFamily="18" charset="0"/>
                    <a:ea typeface="Cambria" panose="02040503050406030204" pitchFamily="18" charset="0"/>
                  </a:rPr>
                  <a:t>in a grid </a:t>
                </a:r>
                <a:r>
                  <a:rPr lang="en-US" sz="2400" b="1" dirty="0">
                    <a:solidFill>
                      <a:srgbClr val="FFFFFF"/>
                    </a:solidFill>
                    <a:latin typeface="Cambria" panose="02040503050406030204" pitchFamily="18" charset="0"/>
                    <a:ea typeface="Cambria" panose="02040503050406030204" pitchFamily="18" charset="0"/>
                  </a:rPr>
                  <a:t>at</a:t>
                </a:r>
                <a:r>
                  <a:rPr lang="en-US" sz="2400" dirty="0">
                    <a:solidFill>
                      <a:srgbClr val="FFFFFF"/>
                    </a:solidFill>
                    <a:latin typeface="Cambria" panose="02040503050406030204" pitchFamily="18" charset="0"/>
                    <a:ea typeface="Cambria" panose="02040503050406030204" pitchFamily="18" charset="0"/>
                  </a:rPr>
                  <a:t> any </a:t>
                </a:r>
                <a:r>
                  <a:rPr lang="en-US" sz="2400" b="1" dirty="0">
                    <a:solidFill>
                      <a:srgbClr val="FFFFFF"/>
                    </a:solidFill>
                    <a:latin typeface="Cambria" panose="02040503050406030204" pitchFamily="18" charset="0"/>
                    <a:ea typeface="Cambria" panose="02040503050406030204" pitchFamily="18" charset="0"/>
                  </a:rPr>
                  <a:t>time </a:t>
                </a:r>
                <a14:m>
                  <m:oMath xmlns:m="http://schemas.openxmlformats.org/officeDocument/2006/math">
                    <m:r>
                      <a:rPr lang="en-US" sz="2400" b="1" i="1">
                        <a:solidFill>
                          <a:srgbClr val="FFFFFF"/>
                        </a:solidFill>
                        <a:latin typeface="Cambria Math" panose="02040503050406030204" pitchFamily="18" charset="0"/>
                      </a:rPr>
                      <m:t>𝒕</m:t>
                    </m:r>
                  </m:oMath>
                </a14:m>
                <a:r>
                  <a:rPr lang="en-US" sz="2400" dirty="0">
                    <a:solidFill>
                      <a:srgbClr val="FFFFFF"/>
                    </a:solidFill>
                    <a:latin typeface="Cambria" panose="02040503050406030204" pitchFamily="18" charset="0"/>
                    <a:ea typeface="Cambria" panose="02040503050406030204" pitchFamily="18" charset="0"/>
                  </a:rPr>
                  <a:t>, along with other non-controllable parameter values like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𝐿𝑜𝑎𝑑</m:t>
                        </m:r>
                      </m:sub>
                    </m:sSub>
                    <m:r>
                      <a:rPr lang="en-US" sz="2400" b="0" i="1">
                        <a:solidFill>
                          <a:srgbClr val="FFFFFF"/>
                        </a:solidFill>
                        <a:latin typeface="Cambria Math" panose="02040503050406030204" pitchFamily="18" charset="0"/>
                      </a:rPr>
                      <m:t>, </m:t>
                    </m:r>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𝐷𝐸𝑅</m:t>
                        </m:r>
                      </m:sub>
                    </m:sSub>
                  </m:oMath>
                </a14:m>
                <a:r>
                  <a:rPr lang="en-US" sz="2400" dirty="0">
                    <a:solidFill>
                      <a:srgbClr val="FFFFFF"/>
                    </a:solidFill>
                    <a:latin typeface="Cambria" panose="02040503050406030204" pitchFamily="18" charset="0"/>
                    <a:ea typeface="Cambria" panose="02040503050406030204" pitchFamily="18" charset="0"/>
                  </a:rPr>
                  <a:t>:</a:t>
                </a: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b="1" dirty="0">
                    <a:solidFill>
                      <a:srgbClr val="FFFFFF"/>
                    </a:solidFill>
                    <a:latin typeface="Cambria" panose="02040503050406030204" pitchFamily="18" charset="0"/>
                    <a:ea typeface="Cambria" panose="02040503050406030204" pitchFamily="18" charset="0"/>
                  </a:rPr>
                  <a:t>Solve for Optimal Power Flow </a:t>
                </a:r>
                <a:r>
                  <a:rPr lang="en-US" sz="2400" dirty="0">
                    <a:solidFill>
                      <a:srgbClr val="FFFFFF"/>
                    </a:solidFill>
                    <a:latin typeface="Cambria" panose="02040503050406030204" pitchFamily="18" charset="0"/>
                    <a:ea typeface="Cambria" panose="02040503050406030204" pitchFamily="18" charset="0"/>
                  </a:rPr>
                  <a:t>of the system, with the </a:t>
                </a:r>
                <a:r>
                  <a:rPr lang="en-US" sz="2400" b="1" dirty="0">
                    <a:solidFill>
                      <a:srgbClr val="FFFFFF"/>
                    </a:solidFill>
                    <a:latin typeface="Cambria" panose="02040503050406030204" pitchFamily="18" charset="0"/>
                    <a:ea typeface="Cambria" panose="02040503050406030204" pitchFamily="18" charset="0"/>
                  </a:rPr>
                  <a:t>objective</a:t>
                </a:r>
                <a:r>
                  <a:rPr lang="en-US" sz="2400" dirty="0">
                    <a:solidFill>
                      <a:srgbClr val="FFFFFF"/>
                    </a:solidFill>
                    <a:latin typeface="Cambria" panose="02040503050406030204" pitchFamily="18" charset="0"/>
                    <a:ea typeface="Cambria" panose="02040503050406030204" pitchFamily="18" charset="0"/>
                  </a:rPr>
                  <a:t> of </a:t>
                </a:r>
                <a:r>
                  <a:rPr lang="en-US" sz="2400" b="1" dirty="0">
                    <a:solidFill>
                      <a:srgbClr val="FFFFFF"/>
                    </a:solidFill>
                    <a:latin typeface="Cambria" panose="02040503050406030204" pitchFamily="18" charset="0"/>
                    <a:ea typeface="Cambria" panose="02040503050406030204" pitchFamily="18" charset="0"/>
                  </a:rPr>
                  <a:t>minimizing line losses</a:t>
                </a:r>
                <a:endParaRPr lang="en-US" sz="2400" dirty="0">
                  <a:solidFill>
                    <a:srgbClr val="FFFFFF"/>
                  </a:solidFill>
                  <a:latin typeface="Cambria" panose="02040503050406030204" pitchFamily="18" charset="0"/>
                  <a:ea typeface="Cambria" panose="02040503050406030204" pitchFamily="18" charset="0"/>
                </a:endParaRP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dirty="0">
                    <a:solidFill>
                      <a:srgbClr val="FFFFFF"/>
                    </a:solidFill>
                    <a:latin typeface="Cambria" panose="02040503050406030204" pitchFamily="18" charset="0"/>
                    <a:ea typeface="Cambria" panose="02040503050406030204" pitchFamily="18" charset="0"/>
                  </a:rPr>
                  <a:t>while </a:t>
                </a:r>
                <a:r>
                  <a:rPr lang="en-US" sz="2400" b="1" dirty="0">
                    <a:solidFill>
                      <a:srgbClr val="FFFFFF"/>
                    </a:solidFill>
                    <a:latin typeface="Cambria" panose="02040503050406030204" pitchFamily="18" charset="0"/>
                    <a:ea typeface="Cambria" panose="02040503050406030204" pitchFamily="18" charset="0"/>
                  </a:rPr>
                  <a:t>making sure that</a:t>
                </a:r>
                <a:r>
                  <a:rPr lang="en-US" sz="2400" dirty="0">
                    <a:solidFill>
                      <a:srgbClr val="FFFFFF"/>
                    </a:solidFill>
                    <a:latin typeface="Cambria" panose="02040503050406030204" pitchFamily="18" charset="0"/>
                    <a:ea typeface="Cambria" panose="02040503050406030204" pitchFamily="18" charset="0"/>
                  </a:rPr>
                  <a:t>:</a:t>
                </a:r>
              </a:p>
              <a:p>
                <a:pPr marL="137160" lvl="1" indent="-228600"/>
                <a:r>
                  <a:rPr lang="en-US" sz="2400" b="0" dirty="0">
                    <a:solidFill>
                      <a:srgbClr val="FFFFFF"/>
                    </a:solidFill>
                    <a:latin typeface="Cambria" panose="02040503050406030204" pitchFamily="18" charset="0"/>
                    <a:ea typeface="Cambria" panose="02040503050406030204" pitchFamily="18" charset="0"/>
                  </a:rPr>
                  <a:t>1.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𝐵</m:t>
                        </m:r>
                      </m:e>
                      <m:sub>
                        <m:r>
                          <a:rPr lang="en-US" sz="2400" b="0" i="1">
                            <a:solidFill>
                              <a:srgbClr val="FFFFFF"/>
                            </a:solidFill>
                            <a:latin typeface="Cambria Math" panose="02040503050406030204" pitchFamily="18" charset="0"/>
                          </a:rPr>
                          <m:t>𝑡</m:t>
                        </m:r>
                        <m:r>
                          <a:rPr lang="en-US" sz="2400" b="0" i="1">
                            <a:solidFill>
                              <a:srgbClr val="FFFFFF"/>
                            </a:solidFill>
                            <a:latin typeface="Cambria Math" panose="02040503050406030204" pitchFamily="18" charset="0"/>
                          </a:rPr>
                          <m:t>+1</m:t>
                        </m:r>
                      </m:sub>
                    </m:sSub>
                  </m:oMath>
                </a14:m>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SOC of the battery </a:t>
                </a:r>
                <a:r>
                  <a:rPr lang="en-US" sz="2400" dirty="0">
                    <a:solidFill>
                      <a:srgbClr val="FFFFFF"/>
                    </a:solidFill>
                    <a:latin typeface="Cambria" panose="02040503050406030204" pitchFamily="18" charset="0"/>
                    <a:ea typeface="Cambria" panose="02040503050406030204" pitchFamily="18" charset="0"/>
                  </a:rPr>
                  <a:t>at the end of the simulation) </a:t>
                </a:r>
                <a:r>
                  <a:rPr lang="en-US" sz="2400" b="1" dirty="0">
                    <a:solidFill>
                      <a:srgbClr val="FFFFFF"/>
                    </a:solidFill>
                    <a:latin typeface="Cambria" panose="02040503050406030204" pitchFamily="18" charset="0"/>
                    <a:ea typeface="Cambria" panose="02040503050406030204" pitchFamily="18" charset="0"/>
                  </a:rPr>
                  <a:t>stays in permissible limits</a:t>
                </a:r>
              </a:p>
              <a:p>
                <a:pPr marL="137160" lvl="1" indent="-228600"/>
                <a:r>
                  <a:rPr lang="en-US" sz="2400" dirty="0">
                    <a:solidFill>
                      <a:srgbClr val="FFFFFF"/>
                    </a:solidFill>
                    <a:latin typeface="Cambria" panose="02040503050406030204" pitchFamily="18" charset="0"/>
                    <a:ea typeface="Cambria" panose="02040503050406030204" pitchFamily="18" charset="0"/>
                  </a:rPr>
                  <a:t>2. For no node containing a battery, is </a:t>
                </a:r>
                <a14:m>
                  <m:oMath xmlns:m="http://schemas.openxmlformats.org/officeDocument/2006/math">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𝑑</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 </m:t>
                    </m:r>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𝑐</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≠0</m:t>
                    </m:r>
                  </m:oMath>
                </a14:m>
                <a:r>
                  <a:rPr lang="en-US" sz="2400" dirty="0">
                    <a:solidFill>
                      <a:srgbClr val="FFFFFF"/>
                    </a:solidFill>
                    <a:latin typeface="Cambria" panose="02040503050406030204" pitchFamily="18" charset="0"/>
                    <a:ea typeface="Cambria" panose="02040503050406030204" pitchFamily="18" charset="0"/>
                  </a:rPr>
                  <a:t>. In other words, make sure that </a:t>
                </a:r>
                <a:r>
                  <a:rPr lang="en-US" sz="2400" dirty="0">
                    <a:solidFill>
                      <a:schemeClr val="bg1"/>
                    </a:solidFill>
                    <a:highlight>
                      <a:srgbClr val="008000"/>
                    </a:highlight>
                    <a:latin typeface="Cambria" panose="02040503050406030204" pitchFamily="18" charset="0"/>
                    <a:ea typeface="Cambria" panose="02040503050406030204" pitchFamily="18" charset="0"/>
                  </a:rPr>
                  <a:t>Complementarity of Discharging and Charging</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00B050"/>
                    </a:solidFill>
                    <a:latin typeface="Cambria" panose="02040503050406030204" pitchFamily="18" charset="0"/>
                    <a:ea typeface="Cambria" panose="02040503050406030204" pitchFamily="18" charset="0"/>
                  </a:rPr>
                  <a:t>ensured</a:t>
                </a:r>
                <a:r>
                  <a:rPr lang="en-US" sz="2400" dirty="0">
                    <a:solidFill>
                      <a:srgbClr val="FFFFFF"/>
                    </a:solidFill>
                    <a:latin typeface="Cambria" panose="02040503050406030204" pitchFamily="18" charset="0"/>
                    <a:ea typeface="Cambria" panose="02040503050406030204" pitchFamily="18" charset="0"/>
                  </a:rPr>
                  <a:t>. Alternatively, </a:t>
                </a:r>
                <a:r>
                  <a:rPr lang="en-US" sz="2400" dirty="0">
                    <a:solidFill>
                      <a:schemeClr val="bg1"/>
                    </a:solidFill>
                    <a:highlight>
                      <a:srgbClr val="800000"/>
                    </a:highlight>
                    <a:latin typeface="Cambria" panose="02040503050406030204" pitchFamily="18" charset="0"/>
                    <a:ea typeface="Cambria" panose="02040503050406030204" pitchFamily="18" charset="0"/>
                  </a:rPr>
                  <a:t>Simultaneous Charging and Discharging (SCD)</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FF0000"/>
                    </a:solidFill>
                    <a:latin typeface="Cambria" panose="02040503050406030204" pitchFamily="18" charset="0"/>
                    <a:ea typeface="Cambria" panose="02040503050406030204" pitchFamily="18" charset="0"/>
                  </a:rPr>
                  <a:t>avoided</a:t>
                </a:r>
                <a:r>
                  <a:rPr lang="en-US" sz="2400" dirty="0">
                    <a:solidFill>
                      <a:srgbClr val="FFFFFF"/>
                    </a:solidFill>
                    <a:latin typeface="Cambria" panose="02040503050406030204" pitchFamily="18" charset="0"/>
                    <a:ea typeface="Cambria" panose="02040503050406030204" pitchFamily="18" charset="0"/>
                  </a:rPr>
                  <a:t>.</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375179" y="1717142"/>
                <a:ext cx="10970358" cy="4537524"/>
              </a:xfrm>
              <a:prstGeom prst="rect">
                <a:avLst/>
              </a:prstGeom>
              <a:blipFill>
                <a:blip r:embed="rId4"/>
                <a:stretch>
                  <a:fillRect l="-776" t="-802" b="-1872"/>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195596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dirty="0">
                <a:solidFill>
                  <a:schemeClr val="accent4">
                    <a:lumMod val="40000"/>
                    <a:lumOff val="60000"/>
                  </a:schemeClr>
                </a:solidFill>
              </a:rPr>
              <a:t>Takeaway:</a:t>
            </a:r>
          </a:p>
          <a:p>
            <a:pPr marL="0" indent="0">
              <a:buNone/>
            </a:pPr>
            <a:br>
              <a:rPr lang="en-US" dirty="0"/>
            </a:br>
            <a:r>
              <a:rPr lang="en-US" sz="2000" dirty="0"/>
              <a:t>This paper provides a solid mathematical understanding of the rationale behind Differential Dynamic Programming.</a:t>
            </a:r>
          </a:p>
          <a:p>
            <a:pPr marL="0" indent="0">
              <a:buNone/>
            </a:pPr>
            <a:endParaRPr lang="en-US" sz="2000" dirty="0"/>
          </a:p>
          <a:p>
            <a:pPr marL="0" indent="0">
              <a:buNone/>
            </a:pPr>
            <a:r>
              <a:rPr lang="en-US" sz="2000"/>
              <a:t>It provides </a:t>
            </a:r>
            <a:r>
              <a:rPr lang="en-US" sz="2000" dirty="0"/>
              <a:t>an algorithm along with a conveniently described set of equations which can aid us in solving our own problems using DDP</a:t>
            </a:r>
            <a:r>
              <a:rPr lang="en-US" dirty="0"/>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dirty="0">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Aayushya</a:t>
            </a:r>
            <a:r>
              <a:rPr lang="en-IN" dirty="0">
                <a:solidFill>
                  <a:schemeClr val="bg1"/>
                </a:solidFill>
                <a:latin typeface="Times New Roman" panose="02020603050405020304" pitchFamily="18" charset="0"/>
                <a:cs typeface="Times New Roman" panose="02020603050405020304" pitchFamily="18" charset="0"/>
              </a:rPr>
              <a:t> Agarwal and Larry Pileggi</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(2022)</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Reference papers with: </a:t>
            </a:r>
            <a:r>
              <a:rPr lang="en-US" dirty="0" err="1">
                <a:solidFill>
                  <a:schemeClr val="bg1"/>
                </a:solidFill>
              </a:rPr>
              <a:t>Amritanshu</a:t>
            </a:r>
            <a:r>
              <a:rPr lang="en-US" dirty="0">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Objective function is economic-based</a:t>
                </a:r>
              </a:p>
              <a:p>
                <a:r>
                  <a:rPr lang="en-US" dirty="0">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dirty="0">
                    <a:solidFill>
                      <a:schemeClr val="bg1"/>
                    </a:solidFill>
                  </a:rPr>
                  <a:t> is a vector of dual variables associated with each equality constraint defined in </a:t>
                </a:r>
                <a:r>
                  <a:rPr lang="en-US" dirty="0">
                    <a:solidFill>
                      <a:schemeClr val="bg1"/>
                    </a:solidFill>
                    <a:hlinkClick r:id="rId2" action="ppaction://hlinksldjump"/>
                  </a:rPr>
                  <a:t>[20b]</a:t>
                </a:r>
                <a:endParaRPr lang="en-US" dirty="0">
                  <a:solidFill>
                    <a:schemeClr val="bg1"/>
                  </a:solidFill>
                </a:endParaRPr>
              </a:p>
              <a:p>
                <a:r>
                  <a:rPr lang="en-US" dirty="0">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dirty="0">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dirty="0">
                    <a:solidFill>
                      <a:schemeClr val="bg1"/>
                    </a:solidFill>
                  </a:rPr>
                  <a:t>.</a:t>
                </a:r>
              </a:p>
              <a:p>
                <a:r>
                  <a:rPr lang="en-US" b="0" dirty="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dirty="0">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dirty="0">
                    <a:solidFill>
                      <a:schemeClr val="bg1"/>
                    </a:solidFill>
                  </a:rPr>
                  <a:t>.</a:t>
                </a:r>
              </a:p>
              <a:p>
                <a:endParaRPr lang="en-US" dirty="0">
                  <a:solidFill>
                    <a:schemeClr val="bg1"/>
                  </a:solidFill>
                </a:endParaRPr>
              </a:p>
              <a:p>
                <a:r>
                  <a:rPr lang="en-US" dirty="0">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dirty="0">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dirty="0">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 representing the first order optimality conditions to ensure a local minimum is reached.</a:t>
                </a:r>
              </a:p>
              <a:p>
                <a:endParaRPr lang="en-US" dirty="0">
                  <a:solidFill>
                    <a:schemeClr val="bg1"/>
                  </a:solidFill>
                </a:endParaRPr>
              </a:p>
              <a:p>
                <a:r>
                  <a:rPr lang="en-US" dirty="0">
                    <a:solidFill>
                      <a:schemeClr val="bg1"/>
                    </a:solidFill>
                  </a:rPr>
                  <a:t>The non-linear KKT equations are solved for using Newton-Raphson.</a:t>
                </a:r>
              </a:p>
              <a:p>
                <a:endParaRPr lang="en-US" dirty="0">
                  <a:solidFill>
                    <a:schemeClr val="bg1"/>
                  </a:solidFill>
                </a:endParaRPr>
              </a:p>
              <a:p>
                <a:r>
                  <a:rPr lang="en-US" dirty="0">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dirty="0">
                    <a:solidFill>
                      <a:schemeClr val="bg1"/>
                    </a:solidFill>
                  </a:rPr>
                  <a:t>Inequality constraints are solved using an interior point method that gradually constrains the function shown in (9).</a:t>
                </a:r>
              </a:p>
              <a:p>
                <a:endParaRPr lang="en-US" dirty="0">
                  <a:solidFill>
                    <a:schemeClr val="bg1"/>
                  </a:solidFill>
                </a:endParaRPr>
              </a:p>
              <a:p>
                <a:r>
                  <a:rPr lang="en-US" dirty="0">
                    <a:solidFill>
                      <a:schemeClr val="bg1"/>
                    </a:solidFill>
                  </a:rPr>
                  <a:t>Each iteration of the interior point method requires robust limiting to ensure variables do not exceed their operating limits. </a:t>
                </a:r>
              </a:p>
              <a:p>
                <a:endParaRPr lang="en-US" dirty="0">
                  <a:solidFill>
                    <a:schemeClr val="bg1"/>
                  </a:solidFill>
                </a:endParaRPr>
              </a:p>
              <a:p>
                <a:r>
                  <a:rPr lang="en-US" dirty="0">
                    <a:solidFill>
                      <a:schemeClr val="bg1"/>
                    </a:solidFill>
                  </a:rPr>
                  <a:t>‘Diode limiting methods’ from </a:t>
                </a:r>
                <a:r>
                  <a:rPr lang="en-US" dirty="0">
                    <a:solidFill>
                      <a:schemeClr val="bg1"/>
                    </a:solidFill>
                    <a:hlinkClick r:id="rId2" action="ppaction://hlinksldjump"/>
                  </a:rPr>
                  <a:t>[23b]</a:t>
                </a:r>
                <a:r>
                  <a:rPr lang="en-US" dirty="0">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dirty="0">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dirty="0">
                    <a:solidFill>
                      <a:schemeClr val="bg1"/>
                    </a:solidFill>
                  </a:rPr>
                  <a:t> respectively (12-13).</a:t>
                </a:r>
              </a:p>
              <a:p>
                <a:endParaRPr lang="en-US" dirty="0">
                  <a:solidFill>
                    <a:schemeClr val="bg1"/>
                  </a:solidFill>
                </a:endParaRPr>
              </a:p>
              <a:p>
                <a:r>
                  <a:rPr lang="en-US" dirty="0">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(Greedily)</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dirty="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dirty="0">
                    <a:solidFill>
                      <a:schemeClr val="bg1"/>
                    </a:solidFill>
                  </a:rPr>
                  <a:t>Generator ramping limits are incorporated in the same way and solved for using an interior-point method.</a:t>
                </a:r>
              </a:p>
              <a:p>
                <a:endParaRPr lang="en-US" dirty="0">
                  <a:solidFill>
                    <a:schemeClr val="bg1"/>
                  </a:solidFill>
                </a:endParaRPr>
              </a:p>
              <a:p>
                <a:r>
                  <a:rPr lang="en-US" dirty="0">
                    <a:solidFill>
                      <a:schemeClr val="bg1"/>
                    </a:solidFill>
                  </a:rPr>
                  <a:t>ESS also incorporated. (Didn’t see or read any explanation on the possibility of SCD, </a:t>
                </a:r>
                <a:r>
                  <a:rPr lang="en-US" dirty="0" err="1">
                    <a:solidFill>
                      <a:schemeClr val="bg1"/>
                    </a:solidFill>
                  </a:rPr>
                  <a:t>i</a:t>
                </a:r>
                <a:r>
                  <a:rPr lang="en-US" dirty="0">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dirty="0">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a:t>
            </a:r>
            <a:r>
              <a:rPr lang="en-US" dirty="0" err="1">
                <a:solidFill>
                  <a:schemeClr val="bg1"/>
                </a:solidFill>
              </a:rPr>
              <a:t>Lagrangian</a:t>
            </a:r>
            <a:r>
              <a:rPr lang="en-US" dirty="0">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dirty="0">
                    <a:solidFill>
                      <a:schemeClr val="bg1"/>
                    </a:solidFill>
                  </a:rPr>
                  <a:t>If not for any Generator ramping or ESS constraints, the problem is just a summation of individual ACOPFs.</a:t>
                </a:r>
              </a:p>
              <a:p>
                <a:endParaRPr lang="en-US" sz="1600" dirty="0">
                  <a:solidFill>
                    <a:schemeClr val="bg1"/>
                  </a:solidFill>
                </a:endParaRPr>
              </a:p>
              <a:p>
                <a:r>
                  <a:rPr lang="en-US" sz="1600" dirty="0">
                    <a:solidFill>
                      <a:schemeClr val="bg1"/>
                    </a:solidFill>
                  </a:rPr>
                  <a:t>The authors anyway proceed to solve for each ACOPF individually, but using a Forward-Backward Process.</a:t>
                </a:r>
              </a:p>
              <a:p>
                <a:r>
                  <a:rPr lang="en-US" sz="1600" dirty="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dirty="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t>
                </a:r>
              </a:p>
              <a:p>
                <a:endParaRPr lang="en-US" sz="1600" dirty="0">
                  <a:solidFill>
                    <a:schemeClr val="bg1"/>
                  </a:solidFill>
                </a:endParaRPr>
              </a:p>
              <a:p>
                <a:r>
                  <a:rPr lang="en-US" sz="1600" dirty="0">
                    <a:solidFill>
                      <a:schemeClr val="bg1"/>
                    </a:solidFill>
                  </a:rPr>
                  <a:t>Then they do a ‘backwards-pass’ to update the sequence based on gradient information from the forward trajectory.</a:t>
                </a:r>
              </a:p>
              <a:p>
                <a:endParaRPr lang="en-US" sz="1600" dirty="0">
                  <a:solidFill>
                    <a:schemeClr val="bg1"/>
                  </a:solidFill>
                </a:endParaRPr>
              </a:p>
              <a:p>
                <a:r>
                  <a:rPr lang="en-US" sz="1600" dirty="0">
                    <a:solidFill>
                      <a:schemeClr val="bg1"/>
                    </a:solidFill>
                  </a:rPr>
                  <a:t>Together, a forward pass and a backward pass produce a new sequence of controls.</a:t>
                </a:r>
              </a:p>
              <a:p>
                <a:endParaRPr lang="en-US" sz="1600" dirty="0">
                  <a:solidFill>
                    <a:schemeClr val="bg1"/>
                  </a:solidFill>
                </a:endParaRPr>
              </a:p>
              <a:p>
                <a:r>
                  <a:rPr lang="en-US" sz="1600" dirty="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dirty="0">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dirty="0">
                <a:solidFill>
                  <a:schemeClr val="bg1"/>
                </a:solidFill>
              </a:rPr>
              <a:t>Solving for 10 hours of 70k system data configuration took them 14 minutes on a single-core </a:t>
            </a:r>
            <a:r>
              <a:rPr lang="en-US" dirty="0" err="1">
                <a:solidFill>
                  <a:schemeClr val="bg1"/>
                </a:solidFill>
              </a:rPr>
              <a:t>macbook</a:t>
            </a:r>
            <a:r>
              <a:rPr lang="en-US" dirty="0">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dirty="0">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dirty="0">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dirty="0">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dirty="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dirty="0">
                    <a:solidFill>
                      <a:schemeClr val="tx1"/>
                    </a:solidFill>
                    <a:latin typeface="Cambria" panose="02040503050406030204" pitchFamily="18" charset="0"/>
                    <a:ea typeface="Cambria" panose="02040503050406030204" pitchFamily="18" charset="0"/>
                  </a:rPr>
                  <a:t>while</a:t>
                </a:r>
                <a:r>
                  <a:rPr lang="en-US" sz="280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dirty="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dirty="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dirty="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dirty="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dirty="0">
                    <a:solidFill>
                      <a:schemeClr val="tx1"/>
                    </a:solidFill>
                    <a:latin typeface="Cambria" panose="02040503050406030204" pitchFamily="18" charset="0"/>
                    <a:ea typeface="Cambria" panose="02040503050406030204" pitchFamily="18" charset="0"/>
                  </a:rPr>
                  <a:t>.</a:t>
                </a:r>
              </a:p>
              <a:p>
                <a:pPr indent="-320040"/>
                <a:r>
                  <a:rPr lang="en-US" sz="2800" b="1" dirty="0">
                    <a:solidFill>
                      <a:schemeClr val="tx1"/>
                    </a:solidFill>
                    <a:latin typeface="Cambria" panose="02040503050406030204" pitchFamily="18" charset="0"/>
                    <a:ea typeface="Cambria" panose="02040503050406030204" pitchFamily="18" charset="0"/>
                  </a:rPr>
                  <a:t>end</a:t>
                </a:r>
                <a:endParaRPr lang="en-US" sz="2800" dirty="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dirty="0">
                <a:solidFill>
                  <a:schemeClr val="tx2">
                    <a:lumMod val="20000"/>
                    <a:lumOff val="80000"/>
                  </a:schemeClr>
                </a:solidFill>
              </a:rPr>
              <a:t>IEEE 123 and 13 bus systems</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a:t>
            </a:r>
          </a:p>
          <a:p>
            <a:endParaRPr lang="en-US" dirty="0">
              <a:solidFill>
                <a:schemeClr val="tx2">
                  <a:lumMod val="20000"/>
                  <a:lumOff val="80000"/>
                </a:schemeClr>
              </a:solidFill>
            </a:endParaRPr>
          </a:p>
          <a:p>
            <a:r>
              <a:rPr lang="en-US" dirty="0">
                <a:solidFill>
                  <a:schemeClr val="tx2">
                    <a:lumMod val="20000"/>
                    <a:lumOff val="80000"/>
                  </a:schemeClr>
                </a:solidFill>
              </a:rPr>
              <a:t>Second Order Conic Decomposition (SOCP) used to fix State-of-Charge (SOC) for batteries at every time step. [~1 minute]</a:t>
            </a:r>
          </a:p>
          <a:p>
            <a:endParaRPr lang="en-US" dirty="0">
              <a:solidFill>
                <a:schemeClr val="tx2">
                  <a:lumMod val="20000"/>
                  <a:lumOff val="80000"/>
                </a:schemeClr>
              </a:solidFill>
            </a:endParaRPr>
          </a:p>
          <a:p>
            <a:r>
              <a:rPr lang="en-US" dirty="0">
                <a:solidFill>
                  <a:schemeClr val="tx2">
                    <a:lumMod val="20000"/>
                    <a:lumOff val="80000"/>
                  </a:schemeClr>
                </a:solidFill>
              </a:rPr>
              <a:t>Non-Linear Programming (NLP) to solve the individual decoupled time-steps (in parallel). [~ seconds]</a:t>
            </a:r>
          </a:p>
          <a:p>
            <a:endParaRPr lang="en-US" dirty="0">
              <a:solidFill>
                <a:schemeClr val="tx2">
                  <a:lumMod val="20000"/>
                  <a:lumOff val="80000"/>
                </a:schemeClr>
              </a:solidFill>
            </a:endParaRPr>
          </a:p>
          <a:p>
            <a:r>
              <a:rPr lang="en-US" dirty="0">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dirty="0">
                <a:solidFill>
                  <a:schemeClr val="tx2">
                    <a:lumMod val="20000"/>
                    <a:lumOff val="80000"/>
                  </a:schemeClr>
                </a:solidFill>
              </a:rPr>
              <a:t>IEEE 13 bus system</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 </a:t>
            </a:r>
          </a:p>
          <a:p>
            <a:endParaRPr lang="en-US" dirty="0">
              <a:solidFill>
                <a:schemeClr val="tx2">
                  <a:lumMod val="20000"/>
                  <a:lumOff val="80000"/>
                </a:schemeClr>
              </a:solidFill>
            </a:endParaRPr>
          </a:p>
          <a:p>
            <a:r>
              <a:rPr lang="en-US" dirty="0">
                <a:solidFill>
                  <a:schemeClr val="tx2">
                    <a:lumMod val="20000"/>
                    <a:lumOff val="80000"/>
                  </a:schemeClr>
                </a:solidFill>
              </a:rPr>
              <a:t>STL Elements (Discrete-control)</a:t>
            </a:r>
          </a:p>
          <a:p>
            <a:r>
              <a:rPr lang="en-US" dirty="0">
                <a:solidFill>
                  <a:schemeClr val="tx2">
                    <a:lumMod val="20000"/>
                    <a:lumOff val="80000"/>
                  </a:schemeClr>
                </a:solidFill>
              </a:rPr>
              <a:t>	Optimized </a:t>
            </a:r>
            <a:r>
              <a:rPr lang="en-US" i="1" dirty="0">
                <a:solidFill>
                  <a:schemeClr val="tx2">
                    <a:lumMod val="20000"/>
                    <a:lumOff val="80000"/>
                  </a:schemeClr>
                </a:solidFill>
              </a:rPr>
              <a:t>slowly </a:t>
            </a:r>
            <a:r>
              <a:rPr lang="en-US" dirty="0">
                <a:solidFill>
                  <a:schemeClr val="tx2">
                    <a:lumMod val="20000"/>
                    <a:lumOff val="80000"/>
                  </a:schemeClr>
                </a:solidFill>
              </a:rPr>
              <a:t>using Multi-Integer Linear Programming</a:t>
            </a:r>
          </a:p>
          <a:p>
            <a:endParaRPr lang="en-US" dirty="0">
              <a:solidFill>
                <a:schemeClr val="tx2">
                  <a:lumMod val="20000"/>
                  <a:lumOff val="80000"/>
                </a:schemeClr>
              </a:solidFill>
            </a:endParaRPr>
          </a:p>
          <a:p>
            <a:r>
              <a:rPr lang="en-US" dirty="0">
                <a:solidFill>
                  <a:schemeClr val="tx2">
                    <a:lumMod val="20000"/>
                    <a:lumOff val="80000"/>
                  </a:schemeClr>
                </a:solidFill>
              </a:rPr>
              <a:t>Renewables + Battery</a:t>
            </a:r>
          </a:p>
          <a:p>
            <a:r>
              <a:rPr lang="en-US" dirty="0">
                <a:solidFill>
                  <a:schemeClr val="tx2">
                    <a:lumMod val="20000"/>
                    <a:lumOff val="80000"/>
                  </a:schemeClr>
                </a:solidFill>
              </a:rPr>
              <a:t>	Optimized </a:t>
            </a:r>
            <a:r>
              <a:rPr lang="en-US" i="1" dirty="0" err="1">
                <a:solidFill>
                  <a:schemeClr val="tx2">
                    <a:lumMod val="20000"/>
                    <a:lumOff val="80000"/>
                  </a:schemeClr>
                </a:solidFill>
              </a:rPr>
              <a:t>fastly</a:t>
            </a:r>
            <a:r>
              <a:rPr lang="en-US" dirty="0">
                <a:solidFill>
                  <a:schemeClr val="tx2">
                    <a:lumMod val="20000"/>
                    <a:lumOff val="80000"/>
                  </a:schemeClr>
                </a:solidFill>
              </a:rPr>
              <a:t> using SOCP</a:t>
            </a:r>
          </a:p>
          <a:p>
            <a:r>
              <a:rPr lang="en-US" dirty="0">
                <a:solidFill>
                  <a:schemeClr val="tx2">
                    <a:lumMod val="20000"/>
                    <a:lumOff val="80000"/>
                  </a:schemeClr>
                </a:solidFill>
              </a:rPr>
              <a:t>	[~1 minute]</a:t>
            </a:r>
          </a:p>
          <a:p>
            <a:endParaRPr lang="en-US" dirty="0">
              <a:solidFill>
                <a:schemeClr val="tx2">
                  <a:lumMod val="20000"/>
                  <a:lumOff val="80000"/>
                </a:schemeClr>
              </a:solidFill>
            </a:endParaRPr>
          </a:p>
          <a:p>
            <a:r>
              <a:rPr lang="en-US" dirty="0">
                <a:solidFill>
                  <a:schemeClr val="tx2">
                    <a:lumMod val="20000"/>
                    <a:lumOff val="80000"/>
                  </a:schemeClr>
                </a:solidFill>
              </a:rPr>
              <a:t>Proof given, that for </a:t>
            </a:r>
            <a:r>
              <a:rPr lang="en-US" i="1" dirty="0">
                <a:solidFill>
                  <a:schemeClr val="tx2">
                    <a:lumMod val="20000"/>
                    <a:lumOff val="80000"/>
                  </a:schemeClr>
                </a:solidFill>
              </a:rPr>
              <a:t>realistic </a:t>
            </a:r>
            <a:r>
              <a:rPr lang="en-US" dirty="0">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dirty="0">
                <a:solidFill>
                  <a:schemeClr val="tx2">
                    <a:lumMod val="20000"/>
                    <a:lumOff val="80000"/>
                  </a:schemeClr>
                </a:solidFill>
              </a:rPr>
              <a:t>near-optimal </a:t>
            </a:r>
            <a:r>
              <a:rPr lang="en-US" dirty="0" err="1">
                <a:solidFill>
                  <a:schemeClr val="tx2">
                    <a:lumMod val="20000"/>
                    <a:lumOff val="80000"/>
                  </a:schemeClr>
                </a:solidFill>
              </a:rPr>
              <a:t>soltutions</a:t>
            </a:r>
            <a:r>
              <a:rPr lang="en-US" dirty="0">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dirty="0"/>
              <a:t>Distribution System</a:t>
            </a:r>
          </a:p>
          <a:p>
            <a:pPr lvl="1">
              <a:buClr>
                <a:schemeClr val="accent3"/>
              </a:buClr>
              <a:buSzPct val="50000"/>
              <a:buFont typeface="Wingdings" panose="05000000000000000000" pitchFamily="2" charset="2"/>
              <a:buChar char="Ø"/>
            </a:pPr>
            <a:r>
              <a:rPr lang="en-US" dirty="0"/>
              <a:t>Unbalanced</a:t>
            </a:r>
          </a:p>
          <a:p>
            <a:pPr lvl="1">
              <a:buClr>
                <a:schemeClr val="accent3"/>
              </a:buClr>
              <a:buSzPct val="50000"/>
              <a:buFont typeface="Wingdings" panose="05000000000000000000" pitchFamily="2" charset="2"/>
              <a:buChar char="Ø"/>
            </a:pPr>
            <a:r>
              <a:rPr lang="en-US" dirty="0"/>
              <a:t>Mechanical Assets?</a:t>
            </a:r>
          </a:p>
          <a:p>
            <a:pPr lvl="1">
              <a:buClr>
                <a:schemeClr val="accent3"/>
              </a:buClr>
              <a:buSzPct val="50000"/>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Two Different Optimization Time-Scales</a:t>
            </a:r>
          </a:p>
          <a:p>
            <a:pPr lvl="1">
              <a:buClr>
                <a:schemeClr val="accent3"/>
              </a:buClr>
              <a:buSzPct val="50000"/>
              <a:buFont typeface="Wingdings" panose="05000000000000000000" pitchFamily="2" charset="2"/>
              <a:buChar char="Ø"/>
            </a:pPr>
            <a:r>
              <a:rPr lang="en-US" dirty="0"/>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dirty="0"/>
              <a:t>A fast time-scale for continuously monitoring DERs using SOCP.</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297708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dirty="0"/>
              <a:t>Two Different Optimization Time-Scales</a:t>
            </a:r>
          </a:p>
          <a:p>
            <a:pPr marL="0" indent="0">
              <a:buNone/>
            </a:pPr>
            <a:endParaRPr lang="en-US" dirty="0"/>
          </a:p>
          <a:p>
            <a:pPr lvl="1">
              <a:buClr>
                <a:schemeClr val="accent3"/>
              </a:buClr>
              <a:buSzPct val="50000"/>
              <a:buFont typeface="Wingdings" panose="05000000000000000000" pitchFamily="2" charset="2"/>
              <a:buChar char="Ø"/>
            </a:pPr>
            <a:r>
              <a:rPr lang="en-US" dirty="0"/>
              <a:t>Different Types of discrete and continuous operated devices. </a:t>
            </a:r>
          </a:p>
          <a:p>
            <a:pPr lvl="2">
              <a:buClr>
                <a:schemeClr val="accent3"/>
              </a:buClr>
              <a:buSzPct val="50000"/>
              <a:buFont typeface="Wingdings" panose="05000000000000000000" pitchFamily="2" charset="2"/>
              <a:buChar char="Ø"/>
            </a:pPr>
            <a:r>
              <a:rPr lang="en-US" dirty="0"/>
              <a:t>E.g. Capacitor/Reactor Banks, Line Regulators (On/Off), Load-Tap-Changing (LTC) Transformers</a:t>
            </a:r>
          </a:p>
          <a:p>
            <a:pPr lvl="2">
              <a:buClr>
                <a:schemeClr val="accent3"/>
              </a:buClr>
              <a:buSzPct val="50000"/>
              <a:buFont typeface="Wingdings" panose="05000000000000000000" pitchFamily="2" charset="2"/>
              <a:buChar char="Ø"/>
            </a:pPr>
            <a:r>
              <a:rPr lang="en-US" dirty="0"/>
              <a:t>Discrete states of these devices render the problem NP-hard. </a:t>
            </a:r>
            <a:r>
              <a:rPr lang="en-US" b="1" i="1" dirty="0"/>
              <a:t>(So, they were NOT NP-hard anyway?)</a:t>
            </a:r>
          </a:p>
          <a:p>
            <a:pPr lvl="2">
              <a:buClr>
                <a:schemeClr val="accent3"/>
              </a:buClr>
              <a:buSzPct val="50000"/>
              <a:buFont typeface="Wingdings" panose="05000000000000000000" pitchFamily="2" charset="2"/>
              <a:buChar char="Ø"/>
            </a:pPr>
            <a:r>
              <a:rPr lang="en-US" dirty="0"/>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This necessitates the use of separate optimization loops to coordinate them.</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Mechanical assets also have operational constraints on tap changes per hour to limit wear and tear, which necessitates separation.</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787426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dirty="0"/>
              <a:t>Novel hierarchical OPF scheme for separation of the slow-mechanical (discrete control scheme) and fast power-electronic (continuous control scheme) on two different time-scales.</a:t>
            </a:r>
          </a:p>
          <a:p>
            <a:pPr marL="0" indent="0">
              <a:buNone/>
            </a:pPr>
            <a:endParaRPr lang="en-US" dirty="0"/>
          </a:p>
          <a:p>
            <a:pPr marL="0" indent="0">
              <a:buNone/>
            </a:pPr>
            <a:r>
              <a:rPr lang="en-US" dirty="0"/>
              <a:t>Service Transformer Layers (STL) elements dispatched optimally using Multi-Period three-phase SOCP convex relaxation techniques applied to radial distribution networks for fast corrective control.</a:t>
            </a:r>
          </a:p>
          <a:p>
            <a:pPr marL="0" indent="0">
              <a:buNone/>
            </a:pPr>
            <a:endParaRPr lang="en-US" dirty="0"/>
          </a:p>
          <a:p>
            <a:pPr marL="0" indent="0">
              <a:buNone/>
            </a:pPr>
            <a:r>
              <a:rPr lang="en-US" dirty="0"/>
              <a:t>Simultaneous charging and discharging of batteries in a convex model of 3-phase system is also analyzed and conditions are provided under which this can be avoided.	 </a:t>
            </a:r>
          </a:p>
          <a:p>
            <a:pPr lvl="1"/>
            <a:endParaRPr lang="en-US" dirty="0"/>
          </a:p>
        </p:txBody>
      </p:sp>
    </p:spTree>
    <p:extLst>
      <p:ext uri="{BB962C8B-B14F-4D97-AF65-F5344CB8AC3E}">
        <p14:creationId xmlns:p14="http://schemas.microsoft.com/office/powerpoint/2010/main" val="868431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dirty="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dirty="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Want to minimize number of changes in mechanical discrete control components to reduce wear and tear.</a:t>
                </a:r>
              </a:p>
              <a:p>
                <a:pPr marL="182880" lvl="1" indent="0">
                  <a:buNone/>
                </a:pPr>
                <a:endParaRPr lang="en-US" dirty="0"/>
              </a:p>
              <a:p>
                <a:pPr marL="182880" lvl="1" indent="0">
                  <a:buNone/>
                </a:pPr>
                <a:r>
                  <a:rPr lang="en-US" dirty="0"/>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dirty="0"/>
                  <a:t> from a nominal set-point using operation of these discrete assets.</a:t>
                </a:r>
              </a:p>
              <a:p>
                <a:pPr marL="182880" lvl="1" indent="0">
                  <a:buNone/>
                </a:pPr>
                <a:endParaRPr lang="en-US" dirty="0"/>
              </a:p>
              <a:p>
                <a:pPr marL="182880" lvl="1" indent="0">
                  <a:buNone/>
                </a:pPr>
                <a:r>
                  <a:rPr lang="en-US" dirty="0"/>
                  <a:t>The outer loop also schedules active power exchanges of the STL elements, considering the variability of solar PV generation and forecast energy demands.</a:t>
                </a:r>
              </a:p>
              <a:p>
                <a:pPr marL="182880" lvl="1" indent="0">
                  <a:buNone/>
                </a:pPr>
                <a:endParaRPr lang="en-US" dirty="0"/>
              </a:p>
              <a:p>
                <a:pPr marL="182880" lvl="1" indent="0">
                  <a:buNone/>
                </a:pPr>
                <a:r>
                  <a:rPr lang="en-US" dirty="0"/>
                  <a:t>Reactive Power Control of STL elements reserved for corrective control, in the </a:t>
                </a:r>
                <a:r>
                  <a:rPr lang="en-US" i="1" dirty="0"/>
                  <a:t>Inner Loop.</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Since discrete decision variables only take integer values, the</a:t>
            </a:r>
            <a:r>
              <a:rPr lang="en-US" i="1" dirty="0"/>
              <a:t> outer loop </a:t>
            </a:r>
            <a:r>
              <a:rPr lang="en-US" dirty="0"/>
              <a:t>problem becomes a mixed-integer problem, which is NP-hard.</a:t>
            </a:r>
          </a:p>
          <a:p>
            <a:pPr marL="182880" lvl="1" indent="0">
              <a:buNone/>
            </a:pPr>
            <a:endParaRPr lang="en-US" dirty="0"/>
          </a:p>
          <a:p>
            <a:pPr marL="182880" lvl="1" indent="0">
              <a:buNone/>
            </a:pPr>
            <a:r>
              <a:rPr lang="en-US" dirty="0"/>
              <a:t>Branch and bound techniques can be effective on MIPs if their continuous versions are convex.</a:t>
            </a:r>
          </a:p>
          <a:p>
            <a:pPr marL="182880" lvl="1" indent="0">
              <a:buNone/>
            </a:pPr>
            <a:endParaRPr lang="en-US" dirty="0"/>
          </a:p>
          <a:p>
            <a:pPr marL="182880" lvl="1" indent="0">
              <a:buNone/>
            </a:pPr>
            <a:r>
              <a:rPr lang="en-US" dirty="0"/>
              <a:t>In order to reduce the computational complexity of the outer loop, a three-phase LINEARIZED model of the network is used.</a:t>
            </a:r>
          </a:p>
          <a:p>
            <a:pPr marL="182880" lvl="1" indent="0">
              <a:buNone/>
            </a:pPr>
            <a:r>
              <a:rPr lang="en-US" dirty="0"/>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dirty="0"/>
                  <a:t>STL Architecture</a:t>
                </a:r>
              </a:p>
              <a:p>
                <a:pPr lvl="2">
                  <a:buFontTx/>
                  <a:buChar char="‪"/>
                </a:pPr>
                <a:r>
                  <a:rPr lang="en-US" dirty="0"/>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a:t>
                </a:r>
              </a:p>
              <a:p>
                <a:pPr lvl="2">
                  <a:buFontTx/>
                  <a:buChar char="‪"/>
                </a:pPr>
                <a:r>
                  <a:rPr lang="en-US" dirty="0"/>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dirty="0"/>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dirty="0"/>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dirty="0"/>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dirty="0"/>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dirty="0"/>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dirty="0">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dirty="0">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dirty="0">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a:t>
                </a:r>
              </a:p>
              <a:p>
                <a:pPr algn="ctr"/>
                <a:r>
                  <a:rPr lang="en-US" sz="1600" dirty="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dirty="0">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dirty="0"/>
                  <a:t> in the network.</a:t>
                </a:r>
              </a:p>
              <a:p>
                <a:pPr lvl="2">
                  <a:buFont typeface="Corbel" panose="020B0503020204020204" pitchFamily="34" charset="0"/>
                  <a:buChar char=" "/>
                </a:pPr>
                <a:r>
                  <a:rPr lang="en-US" dirty="0"/>
                  <a:t>while keeping track of a power reference signal from the transmission level.</a:t>
                </a:r>
              </a:p>
              <a:p>
                <a:pPr lvl="2">
                  <a:buFont typeface="Corbel" panose="020B0503020204020204" pitchFamily="34" charset="0"/>
                  <a:buChar char=" "/>
                </a:pPr>
                <a:r>
                  <a:rPr lang="en-US" dirty="0"/>
                  <a:t>while keeping the system within operational bounds.</a:t>
                </a:r>
              </a:p>
              <a:p>
                <a:pPr lvl="2">
                  <a:buFont typeface="Corbel" panose="020B0503020204020204" pitchFamily="34" charset="0"/>
                  <a:buChar char=" "/>
                </a:pPr>
                <a:endParaRPr lang="en-US" dirty="0"/>
              </a:p>
              <a:p>
                <a:pPr lvl="1">
                  <a:buFont typeface="Corbel" panose="020B0503020204020204" pitchFamily="34" charset="0"/>
                  <a:buChar char=" "/>
                </a:pPr>
                <a:r>
                  <a:rPr lang="en-US" dirty="0"/>
                  <a:t>This program optimizes the STL elements over the fast time-scale.</a:t>
                </a:r>
              </a:p>
              <a:p>
                <a:pPr lvl="1">
                  <a:buFont typeface="Corbel" panose="020B0503020204020204" pitchFamily="34" charset="0"/>
                  <a:buChar char=" "/>
                </a:pPr>
                <a:endParaRPr lang="en-US" dirty="0"/>
              </a:p>
              <a:p>
                <a:pPr lvl="1">
                  <a:buFont typeface="Corbel" panose="020B0503020204020204" pitchFamily="34" charset="0"/>
                  <a:buChar char=" "/>
                </a:pPr>
                <a:r>
                  <a:rPr lang="en-US" dirty="0"/>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dirty="0"/>
                  <a:t> minute).</a:t>
                </a:r>
              </a:p>
              <a:p>
                <a:pPr lvl="1">
                  <a:buFont typeface="Corbel" panose="020B0503020204020204" pitchFamily="34" charset="0"/>
                  <a:buChar char=" "/>
                </a:pPr>
                <a:endParaRPr lang="en-US" dirty="0"/>
              </a:p>
              <a:p>
                <a:pPr lvl="1">
                  <a:buFont typeface="Corbel" panose="020B0503020204020204" pitchFamily="34" charset="0"/>
                  <a:buChar char=" "/>
                </a:pPr>
                <a:r>
                  <a:rPr lang="en-US" dirty="0"/>
                  <a:t>Three-phase SOCP used to solve the optimization problem.</a:t>
                </a:r>
              </a:p>
              <a:p>
                <a:pPr lvl="2">
                  <a:buFont typeface="Corbel" panose="020B0503020204020204" pitchFamily="34" charset="0"/>
                  <a:buChar char=" "/>
                </a:pPr>
                <a:r>
                  <a:rPr lang="en-US" dirty="0"/>
                  <a:t>A Branch Flow Model (BFM) is used to represent the power </a:t>
                </a:r>
                <a:r>
                  <a:rPr lang="en-US"/>
                  <a:t>flow equations.</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The </a:t>
            </a:r>
            <a:r>
              <a:rPr lang="en-US" i="1" dirty="0"/>
              <a:t>Inner Loop </a:t>
            </a:r>
            <a:r>
              <a:rPr lang="en-US" dirty="0"/>
              <a:t>optimization problem can thus be formulated as:</a:t>
            </a:r>
          </a:p>
          <a:p>
            <a:pPr marL="182880" lvl="1" indent="0">
              <a:buNone/>
            </a:pPr>
            <a:r>
              <a:rPr lang="en-US" dirty="0"/>
              <a:t>&lt;INSERT formulae (26) to (36)&gt; </a:t>
            </a:r>
          </a:p>
          <a:p>
            <a:pPr lvl="2">
              <a:buFont typeface="Wingdings" panose="05000000000000000000" pitchFamily="2" charset="2"/>
              <a:buChar char="ü"/>
            </a:pPr>
            <a:r>
              <a:rPr lang="en-US" i="1" dirty="0"/>
              <a:t>Inner Loop </a:t>
            </a:r>
            <a:r>
              <a:rPr lang="en-US" dirty="0"/>
              <a:t>Objective function</a:t>
            </a:r>
          </a:p>
          <a:p>
            <a:pPr lvl="2">
              <a:buFont typeface="Wingdings" panose="05000000000000000000" pitchFamily="2" charset="2"/>
              <a:buChar char="ü"/>
            </a:pPr>
            <a:r>
              <a:rPr lang="en-US" dirty="0"/>
              <a:t>Power Balance Equation (BFM)</a:t>
            </a:r>
          </a:p>
          <a:p>
            <a:pPr lvl="2">
              <a:buFont typeface="Wingdings" panose="05000000000000000000" pitchFamily="2" charset="2"/>
              <a:buChar char="ü"/>
            </a:pPr>
            <a:r>
              <a:rPr lang="en-US" dirty="0"/>
              <a:t>Power Flow Equations (BFM)</a:t>
            </a:r>
          </a:p>
          <a:p>
            <a:pPr lvl="2">
              <a:buFont typeface="Wingdings" panose="05000000000000000000" pitchFamily="2" charset="2"/>
              <a:buChar char="ü"/>
            </a:pPr>
            <a:r>
              <a:rPr lang="en-US" dirty="0"/>
              <a:t>Line Power Flow Constraints</a:t>
            </a:r>
          </a:p>
          <a:p>
            <a:pPr lvl="3">
              <a:buFont typeface="Wingdings" panose="05000000000000000000" pitchFamily="2" charset="2"/>
              <a:buChar char="ü"/>
            </a:pPr>
            <a:r>
              <a:rPr lang="en-US" dirty="0"/>
              <a:t>Relation between BFM sub-matrices</a:t>
            </a:r>
          </a:p>
          <a:p>
            <a:pPr lvl="2">
              <a:buFont typeface="Wingdings" panose="05000000000000000000" pitchFamily="2" charset="2"/>
              <a:buChar char="ü"/>
            </a:pPr>
            <a:r>
              <a:rPr lang="en-US" dirty="0"/>
              <a:t>Voltage Constraint</a:t>
            </a:r>
          </a:p>
          <a:p>
            <a:pPr lvl="2">
              <a:buFont typeface="Wingdings" panose="05000000000000000000" pitchFamily="2" charset="2"/>
              <a:buChar char="ü"/>
            </a:pPr>
            <a:r>
              <a:rPr lang="en-US" dirty="0"/>
              <a:t>Solar PV Constraint</a:t>
            </a:r>
          </a:p>
          <a:p>
            <a:pPr lvl="2">
              <a:buFont typeface="Wingdings" panose="05000000000000000000" pitchFamily="2" charset="2"/>
              <a:buChar char="ü"/>
            </a:pPr>
            <a:r>
              <a:rPr lang="en-US" dirty="0"/>
              <a:t>Node Power Relations</a:t>
            </a:r>
          </a:p>
          <a:p>
            <a:pPr lvl="2">
              <a:buFont typeface="Wingdings" panose="05000000000000000000" pitchFamily="2" charset="2"/>
              <a:buChar char="ü"/>
            </a:pPr>
            <a:r>
              <a:rPr lang="en-US" dirty="0"/>
              <a:t>Battery State of Charge and Complementarity Constraints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dirty="0"/>
                  <a:t>Complementarity: </a:t>
                </a:r>
                <a:r>
                  <a:rPr lang="en-US" dirty="0"/>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dirty="0"/>
              </a:p>
              <a:p>
                <a:pPr lvl="1">
                  <a:buFont typeface="Corbel" panose="020B0503020204020204" pitchFamily="34" charset="0"/>
                  <a:buChar char=" "/>
                </a:pPr>
                <a:r>
                  <a:rPr lang="en-US" b="1" dirty="0"/>
                  <a:t>Complementarity</a:t>
                </a:r>
                <a:r>
                  <a:rPr lang="en-US" dirty="0"/>
                  <a:t>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r>
                  <a:rPr lang="en-US" dirty="0"/>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Complementarity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endParaRPr lang="en-US" dirty="0"/>
              </a:p>
              <a:p>
                <a:pPr lvl="3">
                  <a:buFont typeface="Corbel" panose="020B0503020204020204" pitchFamily="34" charset="0"/>
                  <a:buChar char=" "/>
                </a:pPr>
                <a:r>
                  <a:rPr lang="en-US" b="1" dirty="0"/>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dirty="0"/>
              <a:t>Instead, their approach is to relax these constraints and analyze the conditions where the optimal solution still respects them.</a:t>
            </a:r>
          </a:p>
          <a:p>
            <a:pPr lvl="3">
              <a:buFont typeface="Corbel" panose="020B0503020204020204" pitchFamily="34" charset="0"/>
              <a:buChar char=" "/>
            </a:pPr>
            <a:endParaRPr lang="en-US" b="1" dirty="0"/>
          </a:p>
          <a:p>
            <a:pPr lvl="3">
              <a:buFont typeface="Corbel" panose="020B0503020204020204" pitchFamily="34" charset="0"/>
              <a:buChar char=" "/>
            </a:pPr>
            <a:r>
              <a:rPr lang="en-US" dirty="0"/>
              <a:t>In [23b], [24b], authors provide conditions under which complementarity is satisfied in the optimal solution for an economic dispatch problem.</a:t>
            </a:r>
          </a:p>
          <a:p>
            <a:pPr lvl="3">
              <a:buFont typeface="Corbel" panose="020B0503020204020204" pitchFamily="34" charset="0"/>
              <a:buChar char=" "/>
            </a:pPr>
            <a:endParaRPr lang="en-US" dirty="0"/>
          </a:p>
          <a:p>
            <a:pPr lvl="4">
              <a:buFont typeface="Corbel" panose="020B0503020204020204" pitchFamily="34" charset="0"/>
              <a:buChar char=" "/>
            </a:pPr>
            <a:r>
              <a:rPr lang="en-US" dirty="0"/>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dirty="0"/>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dirty="0"/>
              <a:t>Additional ‘loss functions’ for 1. Penalizing SCD and 2. Respecting Battery SOC Limits.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dirty="0"/>
              <a:t>IEEE 13 </a:t>
            </a:r>
          </a:p>
          <a:p>
            <a:pPr>
              <a:buFont typeface="Corbel" panose="020B0503020204020204" pitchFamily="34" charset="0"/>
              <a:buChar char=" "/>
            </a:pPr>
            <a:r>
              <a:rPr lang="en-US" dirty="0"/>
              <a:t>Unbalanced</a:t>
            </a:r>
          </a:p>
          <a:p>
            <a:pPr>
              <a:buFont typeface="Corbel" panose="020B0503020204020204" pitchFamily="34" charset="0"/>
              <a:buChar char=" "/>
            </a:pPr>
            <a:r>
              <a:rPr lang="en-US" dirty="0"/>
              <a:t>has 1-phase, 2-phase, 3-phase lines</a:t>
            </a:r>
          </a:p>
          <a:p>
            <a:pPr>
              <a:buFont typeface="Corbel" panose="020B0503020204020204" pitchFamily="34" charset="0"/>
              <a:buChar char=" "/>
            </a:pPr>
            <a:r>
              <a:rPr lang="en-US" dirty="0"/>
              <a:t>A Three-phase OLTC transformer between 633 and 634</a:t>
            </a:r>
          </a:p>
          <a:p>
            <a:pPr>
              <a:buFont typeface="Corbel" panose="020B0503020204020204" pitchFamily="34" charset="0"/>
              <a:buChar char=" "/>
            </a:pPr>
            <a:r>
              <a:rPr lang="en-US" dirty="0"/>
              <a:t>Capacitor Banks placed at 675 and 611</a:t>
            </a:r>
          </a:p>
          <a:p>
            <a:pPr>
              <a:buFont typeface="Corbel" panose="020B0503020204020204" pitchFamily="34" charset="0"/>
              <a:buChar char=" "/>
            </a:pPr>
            <a:r>
              <a:rPr lang="en-US" dirty="0"/>
              <a:t>STL elements added at nodes 632, 675, 680, 684</a:t>
            </a:r>
          </a:p>
          <a:p>
            <a:pPr lvl="1">
              <a:buFont typeface="Corbel" panose="020B0503020204020204" pitchFamily="34" charset="0"/>
              <a:buChar char=" "/>
            </a:pPr>
            <a:r>
              <a:rPr lang="en-US" dirty="0">
                <a:solidFill>
                  <a:schemeClr val="bg1"/>
                </a:solidFill>
              </a:rPr>
              <a:t>These STL elements each have:</a:t>
            </a:r>
          </a:p>
          <a:p>
            <a:pPr lvl="2">
              <a:buFont typeface="Corbel" panose="020B0503020204020204" pitchFamily="34" charset="0"/>
              <a:buChar char=" "/>
            </a:pPr>
            <a:r>
              <a:rPr lang="en-US" dirty="0">
                <a:solidFill>
                  <a:schemeClr val="bg1"/>
                </a:solidFill>
              </a:rPr>
              <a:t>Solar PV generation</a:t>
            </a:r>
          </a:p>
          <a:p>
            <a:pPr lvl="2">
              <a:buFont typeface="Corbel" panose="020B0503020204020204" pitchFamily="34" charset="0"/>
              <a:buChar char=" "/>
            </a:pPr>
            <a:r>
              <a:rPr lang="en-US" dirty="0">
                <a:solidFill>
                  <a:schemeClr val="bg1"/>
                </a:solidFill>
              </a:rPr>
              <a:t>Battery capable of four-quadrant operation.</a:t>
            </a:r>
          </a:p>
          <a:p>
            <a:pPr marL="548640" lvl="3" indent="0">
              <a:buNone/>
            </a:pPr>
            <a:r>
              <a:rPr lang="en-US" dirty="0"/>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dirty="0">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dirty="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dirty="0">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Distribution System</a:t>
            </a:r>
          </a:p>
          <a:p>
            <a:pPr lvl="1">
              <a:buFont typeface="Wingdings" panose="05000000000000000000" pitchFamily="2" charset="2"/>
              <a:buChar char="Ø"/>
            </a:pPr>
            <a:r>
              <a:rPr lang="en-US" dirty="0"/>
              <a:t>Unbalanced</a:t>
            </a:r>
          </a:p>
          <a:p>
            <a:pPr lvl="1">
              <a:buFont typeface="Wingdings" panose="05000000000000000000" pitchFamily="2" charset="2"/>
              <a:buChar char="Ø"/>
            </a:pPr>
            <a:r>
              <a:rPr lang="en-US" dirty="0"/>
              <a:t>Inverter-Interfaced</a:t>
            </a:r>
          </a:p>
          <a:p>
            <a:pPr lvl="1">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Three-Phase Unbalanced</a:t>
            </a:r>
          </a:p>
          <a:p>
            <a:pPr lvl="1">
              <a:buFont typeface="Wingdings" panose="05000000000000000000" pitchFamily="2" charset="2"/>
              <a:buChar char="Ø"/>
            </a:pPr>
            <a:r>
              <a:rPr lang="en-US" dirty="0"/>
              <a:t>Non-Convex Loss-minimization problem</a:t>
            </a:r>
          </a:p>
          <a:p>
            <a:pPr lvl="1">
              <a:buFont typeface="Wingdings" panose="05000000000000000000" pitchFamily="2" charset="2"/>
              <a:buChar char="Ø"/>
            </a:pPr>
            <a:r>
              <a:rPr lang="en-US" dirty="0"/>
              <a:t>Formulated as a Convex Second Order Conic Program  (SOCP) for arriving at an initial solution for Non-Linear Program (NLP)</a:t>
            </a:r>
          </a:p>
          <a:p>
            <a:pPr lvl="1">
              <a:buFont typeface="Wingdings" panose="05000000000000000000" pitchFamily="2" charset="2"/>
              <a:buChar char="Ø"/>
            </a:pPr>
            <a:r>
              <a:rPr lang="en-US" dirty="0"/>
              <a:t>NLP run to ensure physically realizable solution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Conditions derived to ensure that batteries do NOT simultaneously charge and discharge. </a:t>
            </a:r>
            <a:r>
              <a:rPr lang="en-US" b="1" i="1" dirty="0">
                <a:solidFill>
                  <a:schemeClr val="accent1">
                    <a:lumMod val="40000"/>
                    <a:lumOff val="60000"/>
                  </a:schemeClr>
                </a:solidFill>
              </a:rPr>
              <a:t>(Is that a big problem?)</a:t>
            </a:r>
          </a:p>
          <a:p>
            <a:endParaRPr lang="en-US" dirty="0"/>
          </a:p>
          <a:p>
            <a:r>
              <a:rPr lang="en-US" dirty="0"/>
              <a:t>Tested with </a:t>
            </a:r>
            <a:r>
              <a:rPr lang="en-US" dirty="0" err="1"/>
              <a:t>GridLab</a:t>
            </a:r>
            <a:r>
              <a:rPr lang="en-US" dirty="0"/>
              <a:t>-D for IEEE 13 and IEEE 123.</a:t>
            </a:r>
          </a:p>
          <a:p>
            <a:pPr lvl="1">
              <a:buFont typeface="Wingdings" panose="05000000000000000000" pitchFamily="2" charset="2"/>
              <a:buChar char="Ø"/>
            </a:pPr>
            <a:r>
              <a:rPr lang="en-US" dirty="0"/>
              <a:t>AC feasibility of the solutions ensured</a:t>
            </a:r>
          </a:p>
          <a:p>
            <a:pPr lvl="1">
              <a:buFont typeface="Wingdings" panose="05000000000000000000" pitchFamily="2" charset="2"/>
              <a:buChar char="Ø"/>
            </a:pPr>
            <a:r>
              <a:rPr lang="en-US" dirty="0"/>
              <a:t>Near-optimal performance</a:t>
            </a:r>
          </a:p>
          <a:p>
            <a:pPr lvl="1">
              <a:buFont typeface="Wingdings" panose="05000000000000000000" pitchFamily="2" charset="2"/>
              <a:buChar char="Ø"/>
            </a:pPr>
            <a:r>
              <a:rPr lang="en-US" dirty="0"/>
              <a:t>Solution time &lt; 1 min.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dirty="0" err="1"/>
              <a:t>ConEd</a:t>
            </a:r>
            <a:r>
              <a:rPr lang="en-US" baseline="30000" dirty="0"/>
              <a:t>*</a:t>
            </a:r>
            <a:r>
              <a:rPr lang="en-US" dirty="0"/>
              <a:t> of NY moving towards Distributed System Platforms (DSPs)</a:t>
            </a:r>
          </a:p>
          <a:p>
            <a:endParaRPr lang="en-US" dirty="0"/>
          </a:p>
          <a:p>
            <a:r>
              <a:rPr lang="en-US" dirty="0"/>
              <a:t>These DSPs allow for DERs to be factored into Optimization schemes for Power Generation</a:t>
            </a:r>
          </a:p>
          <a:p>
            <a:endParaRPr lang="en-US" dirty="0"/>
          </a:p>
          <a:p>
            <a:r>
              <a:rPr lang="en-US" dirty="0"/>
              <a:t>DERs can be Optimized to function as Virtual Batteries (VBs)</a:t>
            </a:r>
          </a:p>
          <a:p>
            <a:pPr lvl="1">
              <a:buFont typeface="Wingdings" panose="05000000000000000000" pitchFamily="2" charset="2"/>
              <a:buChar char="Ø"/>
            </a:pPr>
            <a:r>
              <a:rPr lang="en-US" dirty="0"/>
              <a:t>provide energy services at different </a:t>
            </a:r>
            <a:r>
              <a:rPr lang="en-US" dirty="0" err="1"/>
              <a:t>spatio</a:t>
            </a:r>
            <a:r>
              <a:rPr lang="en-US" dirty="0"/>
              <a:t>-temporal scales.</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 Consolidated Edison, electric utility in NY and NOT </a:t>
            </a:r>
            <a:r>
              <a:rPr lang="en-US" dirty="0" err="1">
                <a:solidFill>
                  <a:schemeClr val="bg1"/>
                </a:solidFill>
              </a:rPr>
              <a:t>ComEd</a:t>
            </a:r>
            <a:r>
              <a:rPr lang="en-US" dirty="0">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Traditionally, </a:t>
            </a:r>
            <a:r>
              <a:rPr lang="en-US" i="1" dirty="0" err="1"/>
              <a:t>DistFlow</a:t>
            </a:r>
            <a:r>
              <a:rPr lang="en-US" i="1" dirty="0"/>
              <a:t> </a:t>
            </a:r>
            <a:r>
              <a:rPr lang="en-US" dirty="0"/>
              <a:t>algorithms based on the Branch Flow Model (BFM), which are an exact non-linear formulation of the distribution power flow equations, only work on balanced single-phase equivalent networks.</a:t>
            </a:r>
          </a:p>
          <a:p>
            <a:pPr lvl="1"/>
            <a:endParaRPr lang="en-US" dirty="0"/>
          </a:p>
          <a:p>
            <a:pPr lvl="1"/>
            <a:r>
              <a:rPr lang="en-US" dirty="0"/>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In </a:t>
            </a:r>
            <a:r>
              <a:rPr lang="en-US" dirty="0">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dirty="0"/>
              <a:t>by the same authors, they have developed a three-phase convex SOCP relaxation of the multi-period OPF problem, and provided sufficient conditions which ensure the avoidance of simultaneous charging and discharging.</a:t>
            </a:r>
          </a:p>
          <a:p>
            <a:pPr lvl="1"/>
            <a:endParaRPr lang="en-US" dirty="0"/>
          </a:p>
          <a:p>
            <a:pPr lvl="1"/>
            <a:r>
              <a:rPr lang="en-US" dirty="0"/>
              <a:t>In this paper, they extend the work by developing a Multi-Period SOCP-NLP algorithm that provides a </a:t>
            </a:r>
            <a:r>
              <a:rPr lang="en-US" i="1" dirty="0"/>
              <a:t>near </a:t>
            </a:r>
            <a:r>
              <a:rPr lang="en-US" dirty="0"/>
              <a:t>optimal and guaranteed feasible solution.</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The optimized solutions from the relaxed SOCP model, are used to initialize a Non-Linear Program (NLP) of the actual AC Power Flow, to obtain a physically realizable solution.</a:t>
            </a:r>
          </a:p>
          <a:p>
            <a:pPr lvl="1"/>
            <a:endParaRPr lang="en-US" dirty="0"/>
          </a:p>
          <a:p>
            <a:pPr lvl="1"/>
            <a:r>
              <a:rPr lang="en-US" dirty="0"/>
              <a:t>Real-Power Solutions that form the energy trajectory and are obtained from the SOCP, are fixed in the NLP, </a:t>
            </a:r>
            <a:r>
              <a:rPr lang="en-US" dirty="0">
                <a:solidFill>
                  <a:schemeClr val="accent1">
                    <a:lumMod val="40000"/>
                    <a:lumOff val="60000"/>
                  </a:schemeClr>
                </a:solidFill>
              </a:rPr>
              <a:t>leading to a decoupling of the different time-steps</a:t>
            </a:r>
            <a:r>
              <a:rPr lang="en-US" dirty="0"/>
              <a:t>. </a:t>
            </a:r>
            <a:r>
              <a:rPr lang="en-US" b="1" i="1" dirty="0"/>
              <a:t>(What? How?)</a:t>
            </a:r>
          </a:p>
          <a:p>
            <a:pPr lvl="1"/>
            <a:endParaRPr lang="en-US" dirty="0"/>
          </a:p>
          <a:p>
            <a:pPr lvl="1"/>
            <a:r>
              <a:rPr lang="en-US" dirty="0">
                <a:solidFill>
                  <a:schemeClr val="accent1">
                    <a:lumMod val="40000"/>
                    <a:lumOff val="60000"/>
                  </a:schemeClr>
                </a:solidFill>
              </a:rPr>
              <a:t>As a result, the NLP solves for each time-step separately (possibly in-parallel), leading to a scalable framework. </a:t>
            </a:r>
            <a:r>
              <a:rPr lang="en-US" b="1" i="1" dirty="0"/>
              <a:t>(What?)</a:t>
            </a:r>
          </a:p>
          <a:p>
            <a:pPr lvl="1"/>
            <a:endParaRPr lang="en-US" b="1" i="1" dirty="0"/>
          </a:p>
          <a:p>
            <a:pPr lvl="1"/>
            <a:r>
              <a:rPr lang="en-US" dirty="0"/>
              <a:t>Validation is performed using </a:t>
            </a:r>
            <a:r>
              <a:rPr lang="en-US" dirty="0" err="1"/>
              <a:t>GridLab</a:t>
            </a:r>
            <a:r>
              <a:rPr lang="en-US" dirty="0"/>
              <a:t>-D.</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IEEE </a:t>
                </a:r>
                <a14:m>
                  <m:oMath xmlns:m="http://schemas.openxmlformats.org/officeDocument/2006/math">
                    <m:r>
                      <a:rPr lang="en-US" i="1" dirty="0" smtClean="0">
                        <a:latin typeface="Cambria Math" panose="02040503050406030204" pitchFamily="18" charset="0"/>
                      </a:rPr>
                      <m:t>123</m:t>
                    </m:r>
                  </m:oMath>
                </a14:m>
                <a:r>
                  <a:rPr lang="en-US" dirty="0"/>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dirty="0"/>
              </a:p>
              <a:p>
                <a:pPr lvl="1"/>
                <a:endParaRPr lang="en-US" dirty="0"/>
              </a:p>
              <a:p>
                <a:pPr lvl="1"/>
                <a:r>
                  <a:rPr lang="en-US" dirty="0"/>
                  <a:t>Algorithm implemented in </a:t>
                </a:r>
                <a:r>
                  <a:rPr lang="en-US" i="1" dirty="0"/>
                  <a:t>Receding-Horizon </a:t>
                </a:r>
                <a:r>
                  <a:rPr lang="en-US" dirty="0"/>
                  <a:t>fashion.</a:t>
                </a:r>
              </a:p>
              <a:p>
                <a:pPr lvl="1"/>
                <a:endParaRPr lang="en-US" dirty="0"/>
              </a:p>
              <a:p>
                <a:pPr lvl="1"/>
                <a:r>
                  <a:rPr lang="en-US" i="1" dirty="0"/>
                  <a:t>Receding-Horizon </a:t>
                </a:r>
                <a:r>
                  <a:rPr lang="en-US" dirty="0"/>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dirty="0"/>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dirty="0"/>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dirty="0"/>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 predictions for the next </a:t>
                </a:r>
                <a14:m>
                  <m:oMath xmlns:m="http://schemas.openxmlformats.org/officeDocument/2006/math">
                    <m:r>
                      <a:rPr lang="en-US" b="0" i="1" smtClean="0">
                        <a:latin typeface="Cambria Math" panose="02040503050406030204" pitchFamily="18" charset="0"/>
                      </a:rPr>
                      <m:t>𝑇</m:t>
                    </m:r>
                  </m:oMath>
                </a14:m>
                <a:r>
                  <a:rPr lang="en-US" dirty="0"/>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dirty="0"/>
                  <a:t> are once again made.</a:t>
                </a:r>
              </a:p>
              <a:p>
                <a:pPr lvl="1"/>
                <a:r>
                  <a:rPr lang="en-US" dirty="0"/>
                  <a:t>The cycle goes on.</a:t>
                </a:r>
              </a:p>
              <a:p>
                <a:pPr lvl="1"/>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US">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Coupling of SOCP with NLP by fixing real power solutions from SOCP and hence decoupling the NLP to obtain a feasible solution. </a:t>
            </a:r>
            <a:r>
              <a:rPr lang="en-US" b="1" i="1" dirty="0">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Available reactive power variation range for NLP across multiple time-steps based on the active power trajectory provided by the SOCP.</a:t>
            </a:r>
            <a:endParaRPr lang="en-US" b="1" i="1" dirty="0">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dirty="0"/>
                  <a:t> nodes</a:t>
                </a:r>
              </a:p>
              <a:p>
                <a:pPr lvl="2"/>
                <a:r>
                  <a:rPr lang="en-US" dirty="0"/>
                  <a:t>They can supply active and reactive power through four quadrant operation.</a:t>
                </a:r>
              </a:p>
              <a:p>
                <a:pPr lvl="2"/>
                <a:r>
                  <a:rPr lang="en-US" dirty="0"/>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dirty="0"/>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dirty="0"/>
              </a:p>
              <a:p>
                <a:pPr lvl="2"/>
                <a:r>
                  <a:rPr lang="en-US" dirty="0"/>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dirty="0"/>
              </a:p>
              <a:p>
                <a:pPr lvl="1"/>
                <a:endParaRPr lang="en-US" dirty="0"/>
              </a:p>
              <a:p>
                <a:pPr lvl="1"/>
                <a:r>
                  <a:rPr lang="en-US" dirty="0"/>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dirty="0"/>
              </a:p>
              <a:p>
                <a:pPr lvl="2"/>
                <a:r>
                  <a:rPr lang="en-US" dirty="0"/>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microsoft.com/office/2006/documentManagement/types"/>
    <ds:schemaRef ds:uri="http://www.w3.org/XML/1998/namespace"/>
    <ds:schemaRef ds:uri="http://purl.org/dc/terms/"/>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 ds:uri="40f16175-07f6-4179-a7d3-44240c48c007"/>
    <ds:schemaRef ds:uri="07b86a79-a0e0-4fae-97d8-d960552457a2"/>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b86a79-a0e0-4fae-97d8-d960552457a2"/>
    <ds:schemaRef ds:uri="40f16175-07f6-4179-a7d3-44240c48c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3889</TotalTime>
  <Words>7311</Words>
  <Application>Microsoft Office PowerPoint</Application>
  <PresentationFormat>Widescreen</PresentationFormat>
  <Paragraphs>739</Paragraphs>
  <Slides>108</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Arial</vt:lpstr>
      <vt:lpstr>Biome</vt:lpstr>
      <vt:lpstr>Calibri</vt:lpstr>
      <vt:lpstr>Cambria</vt:lpstr>
      <vt:lpstr>Cambria Math</vt:lpstr>
      <vt:lpstr>Century</vt:lpstr>
      <vt:lpstr>Corbel</vt:lpstr>
      <vt:lpstr>Times New Roman</vt:lpstr>
      <vt:lpstr>Wingdings</vt:lpstr>
      <vt:lpstr>Office Theme</vt:lpstr>
      <vt:lpstr>Multi-Period Optimization for Power Distribution Systems with Battery Storage</vt:lpstr>
      <vt:lpstr>Multi-Period D-OPF simulation of a grid with DERs and Battery Storage</vt:lpstr>
      <vt:lpstr>Optimization Formulation</vt:lpstr>
      <vt:lpstr>Multi-Period D-OPF simulation of a grid with DERs and Battery Storage</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A metric for quantifying effect of storage and DER power on the grid.</vt:lpstr>
      <vt:lpstr>Results: Real Power Losses</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377</cp:revision>
  <cp:lastPrinted>2021-09-10T16:26:58Z</cp:lastPrinted>
  <dcterms:created xsi:type="dcterms:W3CDTF">2021-07-01T22:58:28Z</dcterms:created>
  <dcterms:modified xsi:type="dcterms:W3CDTF">2023-09-05T22:31:01Z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